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rels" ContentType="application/vnd.openxmlformats-package.relationships+xml"/>
  <Default Extension="vml" ContentType="application/vnd.openxmlformats-officedocument.vmlDrawin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embeddings/oleObject1.bin" ContentType="application/vnd.openxmlformats-officedocument.oleObject"/>
  <Override PartName="/ppt/notesSlides/notesSlide8.xml" ContentType="application/vnd.openxmlformats-officedocument.presentationml.notesSlide+xml"/>
  <Override PartName="/ppt/embeddings/oleObject2.bin" ContentType="application/vnd.openxmlformats-officedocument.oleObject"/>
  <Override PartName="/ppt/embeddings/oleObject3.bin" ContentType="application/vnd.openxmlformats-officedocument.oleObject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9"/>
  </p:notesMasterIdLst>
  <p:sldIdLst>
    <p:sldId id="308" r:id="rId2"/>
    <p:sldId id="259" r:id="rId3"/>
    <p:sldId id="309" r:id="rId4"/>
    <p:sldId id="312" r:id="rId5"/>
    <p:sldId id="311" r:id="rId6"/>
    <p:sldId id="310" r:id="rId7"/>
    <p:sldId id="260" r:id="rId8"/>
    <p:sldId id="314" r:id="rId9"/>
    <p:sldId id="261" r:id="rId10"/>
    <p:sldId id="262" r:id="rId11"/>
    <p:sldId id="263" r:id="rId12"/>
    <p:sldId id="313" r:id="rId13"/>
    <p:sldId id="307" r:id="rId14"/>
    <p:sldId id="315" r:id="rId15"/>
    <p:sldId id="264" r:id="rId16"/>
    <p:sldId id="265" r:id="rId17"/>
    <p:sldId id="288" r:id="rId18"/>
    <p:sldId id="316" r:id="rId19"/>
    <p:sldId id="267" r:id="rId20"/>
    <p:sldId id="291" r:id="rId21"/>
    <p:sldId id="286" r:id="rId22"/>
    <p:sldId id="290" r:id="rId23"/>
    <p:sldId id="317" r:id="rId24"/>
    <p:sldId id="266" r:id="rId25"/>
    <p:sldId id="268" r:id="rId26"/>
    <p:sldId id="269" r:id="rId27"/>
    <p:sldId id="270" r:id="rId28"/>
    <p:sldId id="271" r:id="rId29"/>
    <p:sldId id="272" r:id="rId30"/>
    <p:sldId id="295" r:id="rId31"/>
    <p:sldId id="296" r:id="rId32"/>
    <p:sldId id="273" r:id="rId33"/>
    <p:sldId id="293" r:id="rId34"/>
    <p:sldId id="297" r:id="rId35"/>
    <p:sldId id="275" r:id="rId36"/>
    <p:sldId id="276" r:id="rId37"/>
    <p:sldId id="277" r:id="rId38"/>
    <p:sldId id="298" r:id="rId39"/>
    <p:sldId id="324" r:id="rId40"/>
    <p:sldId id="325" r:id="rId41"/>
    <p:sldId id="323" r:id="rId42"/>
    <p:sldId id="319" r:id="rId43"/>
    <p:sldId id="320" r:id="rId44"/>
    <p:sldId id="321" r:id="rId45"/>
    <p:sldId id="322" r:id="rId46"/>
    <p:sldId id="278" r:id="rId47"/>
    <p:sldId id="279" r:id="rId48"/>
    <p:sldId id="280" r:id="rId49"/>
    <p:sldId id="281" r:id="rId50"/>
    <p:sldId id="302" r:id="rId51"/>
    <p:sldId id="282" r:id="rId52"/>
    <p:sldId id="283" r:id="rId53"/>
    <p:sldId id="304" r:id="rId54"/>
    <p:sldId id="284" r:id="rId55"/>
    <p:sldId id="305" r:id="rId56"/>
    <p:sldId id="285" r:id="rId57"/>
    <p:sldId id="256" r:id="rId5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86" d="100"/>
          <a:sy n="86" d="100"/>
        </p:scale>
        <p:origin x="-1640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362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theme" Target="theme/theme1.xml"/><Relationship Id="rId64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notesMaster" Target="notesMasters/notesMaster1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printerSettings" Target="printerSettings/printerSettings1.bin"/><Relationship Id="rId61" Type="http://schemas.openxmlformats.org/officeDocument/2006/relationships/presProps" Target="presProps.xml"/><Relationship Id="rId62" Type="http://schemas.openxmlformats.org/officeDocument/2006/relationships/viewProps" Target="view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2137D1-443D-0D48-A6C9-8FEF2BCEA5E9}" type="datetimeFigureOut">
              <a:rPr lang="en-US" smtClean="0"/>
              <a:pPr/>
              <a:t>2014-05-21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76700A-E575-DA4C-9DD0-88392DFB3E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4707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71581BB-3B8E-B44E-9241-766F6E76513E}" type="slidenum">
              <a:rPr lang="en-US"/>
              <a:pPr/>
              <a:t>2</a:t>
            </a:fld>
            <a:endParaRPr lang="en-US"/>
          </a:p>
        </p:txBody>
      </p:sp>
      <p:sp>
        <p:nvSpPr>
          <p:cNvPr id="34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F4894A2-92A8-8646-90B3-446C4A7039EE}" type="slidenum">
              <a:rPr lang="en-US"/>
              <a:pPr/>
              <a:t>25</a:t>
            </a:fld>
            <a:endParaRPr lang="en-US"/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74151B0-0995-D540-BC15-7DE01DD9DF89}" type="slidenum">
              <a:rPr lang="en-US"/>
              <a:pPr/>
              <a:t>26</a:t>
            </a:fld>
            <a:endParaRPr lang="en-US"/>
          </a:p>
        </p:txBody>
      </p:sp>
      <p:sp>
        <p:nvSpPr>
          <p:cNvPr id="573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5ACA15E-10A6-6440-97E1-08352C7E0BE9}" type="slidenum">
              <a:rPr lang="en-US"/>
              <a:pPr/>
              <a:t>27</a:t>
            </a:fld>
            <a:endParaRPr lang="en-US"/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5E220BF-62F2-6844-A784-B0EDD0684A36}" type="slidenum">
              <a:rPr lang="en-US"/>
              <a:pPr/>
              <a:t>28</a:t>
            </a:fld>
            <a:endParaRPr lang="en-US"/>
          </a:p>
        </p:txBody>
      </p:sp>
      <p:sp>
        <p:nvSpPr>
          <p:cNvPr id="614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DEACC87-7EB5-E540-A16D-EC51C300C851}" type="slidenum">
              <a:rPr lang="en-US"/>
              <a:pPr/>
              <a:t>29</a:t>
            </a:fld>
            <a:endParaRPr lang="en-US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69E36EE-6AAB-CB42-B0F1-B8E9C34E9AFB}" type="slidenum">
              <a:rPr lang="en-US"/>
              <a:pPr/>
              <a:t>32</a:t>
            </a:fld>
            <a:endParaRPr lang="en-US"/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B32E890-5A32-5346-B475-9A1678E186F4}" type="slidenum">
              <a:rPr lang="en-US"/>
              <a:pPr/>
              <a:t>35</a:t>
            </a:fld>
            <a:endParaRPr lang="en-US"/>
          </a:p>
        </p:txBody>
      </p:sp>
      <p:sp>
        <p:nvSpPr>
          <p:cNvPr id="69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CA2812E-43E6-9E46-A376-4D42BE9BB05D}" type="slidenum">
              <a:rPr lang="en-US"/>
              <a:pPr/>
              <a:t>36</a:t>
            </a:fld>
            <a:endParaRPr lang="en-US"/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DB21441-2C49-8E48-9FEA-8442C25E00C0}" type="slidenum">
              <a:rPr lang="en-US"/>
              <a:pPr/>
              <a:t>37</a:t>
            </a:fld>
            <a:endParaRPr lang="en-US"/>
          </a:p>
        </p:txBody>
      </p:sp>
      <p:sp>
        <p:nvSpPr>
          <p:cNvPr id="737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6FC3F60-BB3D-1D4C-9F3D-F7A1CAB3FB0E}" type="slidenum">
              <a:rPr lang="en-US"/>
              <a:pPr/>
              <a:t>46</a:t>
            </a:fld>
            <a:endParaRPr lang="en-US"/>
          </a:p>
        </p:txBody>
      </p:sp>
      <p:sp>
        <p:nvSpPr>
          <p:cNvPr id="757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52CCF2B-A731-4A4E-8B61-550488B49437}" type="slidenum">
              <a:rPr lang="en-US"/>
              <a:pPr/>
              <a:t>7</a:t>
            </a:fld>
            <a:endParaRPr lang="en-US"/>
          </a:p>
        </p:txBody>
      </p:sp>
      <p:sp>
        <p:nvSpPr>
          <p:cNvPr id="368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6A744CB-D885-934C-BFB5-81366B58420E}" type="slidenum">
              <a:rPr lang="en-US"/>
              <a:pPr/>
              <a:t>47</a:t>
            </a:fld>
            <a:endParaRPr lang="en-US"/>
          </a:p>
        </p:txBody>
      </p:sp>
      <p:sp>
        <p:nvSpPr>
          <p:cNvPr id="778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5098F94-7C57-A342-BD2E-94664BAADB03}" type="slidenum">
              <a:rPr lang="en-US"/>
              <a:pPr/>
              <a:t>48</a:t>
            </a:fld>
            <a:endParaRPr lang="en-US"/>
          </a:p>
        </p:txBody>
      </p:sp>
      <p:sp>
        <p:nvSpPr>
          <p:cNvPr id="79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0307912-9503-724C-B097-88583DD91269}" type="slidenum">
              <a:rPr lang="en-US"/>
              <a:pPr/>
              <a:t>49</a:t>
            </a:fld>
            <a:endParaRPr lang="en-US"/>
          </a:p>
        </p:txBody>
      </p:sp>
      <p:sp>
        <p:nvSpPr>
          <p:cNvPr id="819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AB66040-4C8E-F844-A3B9-1A5F358014DE}" type="slidenum">
              <a:rPr lang="en-US"/>
              <a:pPr/>
              <a:t>51</a:t>
            </a:fld>
            <a:endParaRPr lang="en-US"/>
          </a:p>
        </p:txBody>
      </p:sp>
      <p:sp>
        <p:nvSpPr>
          <p:cNvPr id="839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0D9DBF6-A8D3-644D-926D-991F1352493F}" type="slidenum">
              <a:rPr lang="en-US"/>
              <a:pPr/>
              <a:t>52</a:t>
            </a:fld>
            <a:endParaRPr lang="en-US"/>
          </a:p>
        </p:txBody>
      </p:sp>
      <p:sp>
        <p:nvSpPr>
          <p:cNvPr id="860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8CDDC78-D263-5743-85CB-DD786AADC63C}" type="slidenum">
              <a:rPr lang="en-US"/>
              <a:pPr/>
              <a:t>54</a:t>
            </a:fld>
            <a:endParaRPr lang="en-US"/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E269304-EAA6-2F4F-99CD-7BF7DD10E424}" type="slidenum">
              <a:rPr lang="en-US"/>
              <a:pPr/>
              <a:t>56</a:t>
            </a:fld>
            <a:endParaRPr lang="en-US"/>
          </a:p>
        </p:txBody>
      </p:sp>
      <p:sp>
        <p:nvSpPr>
          <p:cNvPr id="901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62A3AE0-9685-2644-9C82-D8B47F5A5A96}" type="slidenum">
              <a:rPr lang="en-US"/>
              <a:pPr/>
              <a:t>9</a:t>
            </a:fld>
            <a:endParaRPr lang="en-US"/>
          </a:p>
        </p:txBody>
      </p:sp>
      <p:sp>
        <p:nvSpPr>
          <p:cNvPr id="38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DFFB49D-40A0-6B41-963B-B589548D7EBD}" type="slidenum">
              <a:rPr lang="en-US"/>
              <a:pPr/>
              <a:t>10</a:t>
            </a:fld>
            <a:endParaRPr lang="en-US"/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B70C567-5678-9547-8F7E-319CB6D93C57}" type="slidenum">
              <a:rPr lang="en-US"/>
              <a:pPr/>
              <a:t>11</a:t>
            </a:fld>
            <a:endParaRPr lang="en-US"/>
          </a:p>
        </p:txBody>
      </p:sp>
      <p:sp>
        <p:nvSpPr>
          <p:cNvPr id="43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79CF528-F225-5B4D-8EFD-6EA5DAE2B11E}" type="slidenum">
              <a:rPr lang="en-US"/>
              <a:pPr/>
              <a:t>15</a:t>
            </a:fld>
            <a:endParaRPr lang="en-US"/>
          </a:p>
        </p:txBody>
      </p:sp>
      <p:sp>
        <p:nvSpPr>
          <p:cNvPr id="47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10B46EB-C49A-A34F-8A71-F238BA471B0A}" type="slidenum">
              <a:rPr lang="en-US"/>
              <a:pPr/>
              <a:t>16</a:t>
            </a:fld>
            <a:endParaRPr lang="en-US"/>
          </a:p>
        </p:txBody>
      </p:sp>
      <p:sp>
        <p:nvSpPr>
          <p:cNvPr id="49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7880D13-4642-A14A-B71B-68FFE320A40C}" type="slidenum">
              <a:rPr lang="en-US"/>
              <a:pPr/>
              <a:t>19</a:t>
            </a:fld>
            <a:endParaRPr lang="en-US"/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FFA4997-A83D-B546-9DE1-179D9361A3C2}" type="slidenum">
              <a:rPr lang="en-US"/>
              <a:pPr/>
              <a:t>24</a:t>
            </a:fld>
            <a:endParaRPr lang="en-US"/>
          </a:p>
        </p:txBody>
      </p:sp>
      <p:sp>
        <p:nvSpPr>
          <p:cNvPr id="512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00898-D57B-0A48-82E0-64FF52F35A40}" type="datetimeFigureOut">
              <a:rPr lang="en-US" smtClean="0"/>
              <a:pPr/>
              <a:t>2014-05-21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996E4-CBD8-794E-B384-A387A574A57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00898-D57B-0A48-82E0-64FF52F35A40}" type="datetimeFigureOut">
              <a:rPr lang="en-US" smtClean="0"/>
              <a:pPr/>
              <a:t>2014-05-21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996E4-CBD8-794E-B384-A387A574A57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00898-D57B-0A48-82E0-64FF52F35A40}" type="datetimeFigureOut">
              <a:rPr lang="en-US" smtClean="0"/>
              <a:pPr/>
              <a:t>2014-05-21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996E4-CBD8-794E-B384-A387A574A57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685800" y="914400"/>
            <a:ext cx="7772400" cy="762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85800" y="1676400"/>
            <a:ext cx="3810000" cy="2133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76400"/>
            <a:ext cx="3810000" cy="2133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85800" y="3962400"/>
            <a:ext cx="3810000" cy="2133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8200" y="3962400"/>
            <a:ext cx="3810000" cy="2133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CE0708-4233-1A4B-B970-7A8F13637644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00898-D57B-0A48-82E0-64FF52F35A40}" type="datetimeFigureOut">
              <a:rPr lang="en-US" smtClean="0"/>
              <a:pPr/>
              <a:t>2014-05-21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996E4-CBD8-794E-B384-A387A574A57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00898-D57B-0A48-82E0-64FF52F35A40}" type="datetimeFigureOut">
              <a:rPr lang="en-US" smtClean="0"/>
              <a:pPr/>
              <a:t>2014-05-21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996E4-CBD8-794E-B384-A387A574A57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00898-D57B-0A48-82E0-64FF52F35A40}" type="datetimeFigureOut">
              <a:rPr lang="en-US" smtClean="0"/>
              <a:pPr/>
              <a:t>2014-05-21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996E4-CBD8-794E-B384-A387A574A57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00898-D57B-0A48-82E0-64FF52F35A40}" type="datetimeFigureOut">
              <a:rPr lang="en-US" smtClean="0"/>
              <a:pPr/>
              <a:t>2014-05-21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996E4-CBD8-794E-B384-A387A574A57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00898-D57B-0A48-82E0-64FF52F35A40}" type="datetimeFigureOut">
              <a:rPr lang="en-US" smtClean="0"/>
              <a:pPr/>
              <a:t>2014-05-21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996E4-CBD8-794E-B384-A387A574A57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00898-D57B-0A48-82E0-64FF52F35A40}" type="datetimeFigureOut">
              <a:rPr lang="en-US" smtClean="0"/>
              <a:pPr/>
              <a:t>2014-05-21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996E4-CBD8-794E-B384-A387A574A57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00898-D57B-0A48-82E0-64FF52F35A40}" type="datetimeFigureOut">
              <a:rPr lang="en-US" smtClean="0"/>
              <a:pPr/>
              <a:t>2014-05-21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996E4-CBD8-794E-B384-A387A574A57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00898-D57B-0A48-82E0-64FF52F35A40}" type="datetimeFigureOut">
              <a:rPr lang="en-US" smtClean="0"/>
              <a:pPr/>
              <a:t>2014-05-21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996E4-CBD8-794E-B384-A387A574A57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B00898-D57B-0A48-82E0-64FF52F35A40}" type="datetimeFigureOut">
              <a:rPr lang="en-US" smtClean="0"/>
              <a:pPr/>
              <a:t>2014-05-21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8996E4-CBD8-794E-B384-A387A574A57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2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4" Type="http://schemas.openxmlformats.org/officeDocument/2006/relationships/image" Target="../media/image9.pn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4" Type="http://schemas.openxmlformats.org/officeDocument/2006/relationships/image" Target="../media/image12.png"/><Relationship Id="rId5" Type="http://schemas.openxmlformats.org/officeDocument/2006/relationships/oleObject" Target="../embeddings/oleObject3.bin"/><Relationship Id="rId6" Type="http://schemas.openxmlformats.org/officeDocument/2006/relationships/image" Target="../media/image13.w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jpe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jpe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9.jpe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jpe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1.jpe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2.jpe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3.jpe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9.jpe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0.jpe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1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.jpe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3.jpe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4.jpe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5.jpe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1410559" y="1303867"/>
            <a:ext cx="350010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b="1" dirty="0" smtClean="0"/>
              <a:t>CHAPTER 4</a:t>
            </a:r>
          </a:p>
          <a:p>
            <a:pPr algn="r"/>
            <a:r>
              <a:rPr lang="en-US" sz="3600" b="1" dirty="0" smtClean="0"/>
              <a:t>ATMOSPHERIC </a:t>
            </a:r>
          </a:p>
          <a:p>
            <a:pPr algn="r"/>
            <a:r>
              <a:rPr lang="en-US" sz="3600" b="1" dirty="0" smtClean="0"/>
              <a:t>AND</a:t>
            </a:r>
          </a:p>
          <a:p>
            <a:pPr algn="r"/>
            <a:r>
              <a:rPr lang="en-US" sz="3600" b="1" dirty="0" smtClean="0"/>
              <a:t>OCEANIC</a:t>
            </a:r>
          </a:p>
          <a:p>
            <a:pPr algn="r"/>
            <a:r>
              <a:rPr lang="en-US" sz="3600" b="1" dirty="0" smtClean="0"/>
              <a:t>CIRCULATIONS</a:t>
            </a:r>
            <a:endParaRPr lang="en-US" sz="3600" b="1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541867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>
                <a:solidFill>
                  <a:srgbClr val="16165D"/>
                </a:solidFill>
              </a:rPr>
              <a:t>Air Pressure Readings</a:t>
            </a:r>
          </a:p>
        </p:txBody>
      </p:sp>
      <p:sp>
        <p:nvSpPr>
          <p:cNvPr id="39939" name="Text Box 6"/>
          <p:cNvSpPr txBox="1">
            <a:spLocks noChangeArrowheads="1"/>
          </p:cNvSpPr>
          <p:nvPr/>
        </p:nvSpPr>
        <p:spPr bwMode="auto">
          <a:xfrm>
            <a:off x="8020050" y="6134100"/>
            <a:ext cx="11239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800"/>
              <a:t>Figure 4.3</a:t>
            </a:r>
          </a:p>
        </p:txBody>
      </p:sp>
      <p:pic>
        <p:nvPicPr>
          <p:cNvPr id="39940" name="Picture 5" descr="EG6_Figure_04_03-L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32933" y="541866"/>
            <a:ext cx="7425267" cy="67317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9941" name="Rectangle 6"/>
          <p:cNvSpPr>
            <a:spLocks noChangeArrowheads="1"/>
          </p:cNvSpPr>
          <p:nvPr/>
        </p:nvSpPr>
        <p:spPr bwMode="auto">
          <a:xfrm>
            <a:off x="5211763" y="6529388"/>
            <a:ext cx="3544887" cy="252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algn="r" eaLnBrk="0" hangingPunct="0"/>
            <a:r>
              <a:rPr lang="en-US" sz="1400">
                <a:latin typeface="Arial" charset="0"/>
              </a:rPr>
              <a:t>Copyright © 2010 Pearson Education, Inc.</a:t>
            </a:r>
          </a:p>
        </p:txBody>
      </p:sp>
      <p:sp>
        <p:nvSpPr>
          <p:cNvPr id="39942" name="Rectangle 7"/>
          <p:cNvSpPr>
            <a:spLocks noChangeArrowheads="1"/>
          </p:cNvSpPr>
          <p:nvPr/>
        </p:nvSpPr>
        <p:spPr bwMode="auto">
          <a:xfrm>
            <a:off x="228600" y="6529388"/>
            <a:ext cx="4946650" cy="252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eaLnBrk="0" hangingPunct="0"/>
            <a:r>
              <a:rPr lang="en-US" sz="1400">
                <a:latin typeface="Arial" charset="0"/>
              </a:rPr>
              <a:t>Christopherson, </a:t>
            </a:r>
            <a:r>
              <a:rPr lang="en-US" sz="1400" i="1">
                <a:latin typeface="Arial" charset="0"/>
              </a:rPr>
              <a:t>Elemental Geosystems,</a:t>
            </a:r>
            <a:r>
              <a:rPr lang="en-US" sz="1400">
                <a:latin typeface="Arial" charset="0"/>
              </a:rPr>
              <a:t> Sixth Edition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4"/>
          <p:cNvSpPr>
            <a:spLocks noGrp="1" noChangeArrowheads="1"/>
          </p:cNvSpPr>
          <p:nvPr>
            <p:ph type="title"/>
          </p:nvPr>
        </p:nvSpPr>
        <p:spPr>
          <a:xfrm>
            <a:off x="1066800" y="0"/>
            <a:ext cx="7848600" cy="1828800"/>
          </a:xfrm>
        </p:spPr>
        <p:txBody>
          <a:bodyPr/>
          <a:lstStyle/>
          <a:p>
            <a:pPr algn="r" eaLnBrk="1" hangingPunct="1"/>
            <a:r>
              <a:rPr lang="en-US">
                <a:solidFill>
                  <a:srgbClr val="16165D"/>
                </a:solidFill>
              </a:rPr>
              <a:t>Wind Vane and </a:t>
            </a:r>
            <a:br>
              <a:rPr lang="en-US">
                <a:solidFill>
                  <a:srgbClr val="16165D"/>
                </a:solidFill>
              </a:rPr>
            </a:br>
            <a:r>
              <a:rPr lang="en-US">
                <a:solidFill>
                  <a:srgbClr val="16165D"/>
                </a:solidFill>
              </a:rPr>
              <a:t>Anemometer</a:t>
            </a:r>
          </a:p>
        </p:txBody>
      </p:sp>
      <p:sp>
        <p:nvSpPr>
          <p:cNvPr id="41987" name="Text Box 7"/>
          <p:cNvSpPr txBox="1">
            <a:spLocks noChangeArrowheads="1"/>
          </p:cNvSpPr>
          <p:nvPr/>
        </p:nvSpPr>
        <p:spPr bwMode="auto">
          <a:xfrm>
            <a:off x="8020050" y="6075363"/>
            <a:ext cx="11239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800"/>
              <a:t>Figure 4.4</a:t>
            </a:r>
          </a:p>
        </p:txBody>
      </p:sp>
      <p:pic>
        <p:nvPicPr>
          <p:cNvPr id="41988" name="Picture 5" descr="EG6_Figure_04_04-L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925" y="80963"/>
            <a:ext cx="4781550" cy="6537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989" name="Rectangle 6"/>
          <p:cNvSpPr>
            <a:spLocks noChangeArrowheads="1"/>
          </p:cNvSpPr>
          <p:nvPr/>
        </p:nvSpPr>
        <p:spPr bwMode="auto">
          <a:xfrm>
            <a:off x="5211763" y="6529388"/>
            <a:ext cx="3544887" cy="252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algn="r" eaLnBrk="0" hangingPunct="0"/>
            <a:r>
              <a:rPr lang="en-US" sz="1400">
                <a:latin typeface="Arial" charset="0"/>
              </a:rPr>
              <a:t>Copyright © 2010 Pearson Education, Inc.</a:t>
            </a:r>
          </a:p>
        </p:txBody>
      </p:sp>
      <p:sp>
        <p:nvSpPr>
          <p:cNvPr id="41990" name="Rectangle 7"/>
          <p:cNvSpPr>
            <a:spLocks noChangeArrowheads="1"/>
          </p:cNvSpPr>
          <p:nvPr/>
        </p:nvSpPr>
        <p:spPr bwMode="auto">
          <a:xfrm>
            <a:off x="228600" y="6529388"/>
            <a:ext cx="4946650" cy="252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eaLnBrk="0" hangingPunct="0"/>
            <a:r>
              <a:rPr lang="en-US" sz="1400">
                <a:latin typeface="Arial" charset="0"/>
              </a:rPr>
              <a:t>Christopherson, </a:t>
            </a:r>
            <a:r>
              <a:rPr lang="en-US" sz="1400" i="1">
                <a:latin typeface="Arial" charset="0"/>
              </a:rPr>
              <a:t>Elemental Geosystems,</a:t>
            </a:r>
            <a:r>
              <a:rPr lang="en-US" sz="1400">
                <a:latin typeface="Arial" charset="0"/>
              </a:rPr>
              <a:t> Sixth Edition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51316" y="1828800"/>
            <a:ext cx="356408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Instruments used to measure wind speed (anemometer) and wind direction ( wind vane)</a:t>
            </a:r>
            <a:endParaRPr lang="en-US" sz="28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Global Winds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 smtClean="0"/>
              <a:t>Seasat</a:t>
            </a:r>
            <a:r>
              <a:rPr lang="en-US" dirty="0" smtClean="0"/>
              <a:t> – 1</a:t>
            </a:r>
            <a:r>
              <a:rPr lang="en-US" baseline="30000" dirty="0" smtClean="0"/>
              <a:t>st</a:t>
            </a:r>
            <a:r>
              <a:rPr lang="en-US" dirty="0" smtClean="0"/>
              <a:t> Earth-orbiting satellite designed for remote sensing of the Earth’s oceans</a:t>
            </a:r>
          </a:p>
          <a:p>
            <a:pPr lvl="0"/>
            <a:r>
              <a:rPr lang="en-US" dirty="0" smtClean="0"/>
              <a:t>measure spacecraft height above the ocean surface</a:t>
            </a:r>
          </a:p>
          <a:p>
            <a:pPr lvl="0"/>
            <a:r>
              <a:rPr lang="en-US" dirty="0" smtClean="0"/>
              <a:t>measure wind speed and direction</a:t>
            </a:r>
          </a:p>
          <a:p>
            <a:pPr lvl="0"/>
            <a:r>
              <a:rPr lang="en-US" dirty="0" smtClean="0"/>
              <a:t>measure sea surface temperature</a:t>
            </a:r>
          </a:p>
          <a:p>
            <a:pPr lvl="0"/>
            <a:r>
              <a:rPr lang="en-US" dirty="0" smtClean="0"/>
              <a:t>identify cloud, land and water features</a:t>
            </a:r>
          </a:p>
          <a:p>
            <a:pPr lvl="0"/>
            <a:r>
              <a:rPr lang="en-US" dirty="0" smtClean="0"/>
              <a:t>monitor the global surface wave field and polar sea ice conditions.</a:t>
            </a:r>
          </a:p>
          <a:p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36133" y="423332"/>
            <a:ext cx="6654800" cy="60790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0" y="-38333"/>
            <a:ext cx="9144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</a:rPr>
              <a:t>Data from the </a:t>
            </a:r>
            <a:r>
              <a:rPr lang="en-US" sz="2000" dirty="0" err="1" smtClean="0">
                <a:solidFill>
                  <a:srgbClr val="FF0000"/>
                </a:solidFill>
              </a:rPr>
              <a:t>scatterometer</a:t>
            </a:r>
            <a:r>
              <a:rPr lang="en-US" sz="2000" dirty="0" smtClean="0">
                <a:solidFill>
                  <a:srgbClr val="FF0000"/>
                </a:solidFill>
              </a:rPr>
              <a:t> on </a:t>
            </a:r>
            <a:r>
              <a:rPr lang="en-US" sz="2000" dirty="0" err="1" smtClean="0">
                <a:solidFill>
                  <a:srgbClr val="FF0000"/>
                </a:solidFill>
              </a:rPr>
              <a:t>Seasat</a:t>
            </a:r>
            <a:r>
              <a:rPr lang="en-US" sz="2000" dirty="0" smtClean="0">
                <a:solidFill>
                  <a:srgbClr val="FF0000"/>
                </a:solidFill>
              </a:rPr>
              <a:t> helped to generalize wind patterns over the Pacific Ocean, shown in this image:</a:t>
            </a:r>
            <a:endParaRPr lang="en-US" sz="20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429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Driving Forces within the Atmosphere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 smtClean="0"/>
              <a:t>4 forces determine both speed and direction of winds</a:t>
            </a:r>
          </a:p>
          <a:p>
            <a:pPr lvl="1"/>
            <a:r>
              <a:rPr lang="en-US" sz="3200" dirty="0" smtClean="0"/>
              <a:t>Gravitational force </a:t>
            </a:r>
          </a:p>
          <a:p>
            <a:pPr lvl="2"/>
            <a:r>
              <a:rPr lang="en-US" dirty="0" smtClean="0"/>
              <a:t>equally compresses the atmosphere near the ground worldwide</a:t>
            </a:r>
          </a:p>
          <a:p>
            <a:pPr lvl="2"/>
            <a:r>
              <a:rPr lang="en-US" dirty="0" smtClean="0"/>
              <a:t>Remember: density decreases with altitude</a:t>
            </a:r>
            <a:endParaRPr 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219200"/>
            <a:ext cx="7772400" cy="5638800"/>
          </a:xfrm>
        </p:spPr>
        <p:txBody>
          <a:bodyPr>
            <a:normAutofit fontScale="77500" lnSpcReduction="20000"/>
          </a:bodyPr>
          <a:lstStyle/>
          <a:p>
            <a:pPr eaLnBrk="1" hangingPunct="1"/>
            <a:r>
              <a:rPr lang="en-US" sz="6737" dirty="0">
                <a:ea typeface="Times New Roman" charset="0"/>
                <a:cs typeface="Times New Roman" charset="0"/>
              </a:rPr>
              <a:t>Pressure Gradient </a:t>
            </a:r>
            <a:r>
              <a:rPr lang="en-US" sz="6737" dirty="0" smtClean="0">
                <a:ea typeface="Times New Roman" charset="0"/>
                <a:cs typeface="Times New Roman" charset="0"/>
              </a:rPr>
              <a:t>Force</a:t>
            </a:r>
          </a:p>
          <a:p>
            <a:pPr lvl="1"/>
            <a:r>
              <a:rPr lang="en-US" sz="5053" dirty="0" smtClean="0">
                <a:ea typeface="Times New Roman" charset="0"/>
                <a:cs typeface="Times New Roman" charset="0"/>
              </a:rPr>
              <a:t>drives wind from areas of high barometric pressure to  areas of lower barometric pressure</a:t>
            </a:r>
          </a:p>
          <a:p>
            <a:pPr lvl="1"/>
            <a:r>
              <a:rPr lang="en-US" sz="5053" dirty="0" smtClean="0">
                <a:ea typeface="Times New Roman" charset="0"/>
                <a:cs typeface="Times New Roman" charset="0"/>
              </a:rPr>
              <a:t>this movement produces winds</a:t>
            </a:r>
          </a:p>
          <a:p>
            <a:pPr lvl="1"/>
            <a:r>
              <a:rPr lang="en-US" sz="5053" dirty="0" smtClean="0">
                <a:ea typeface="Times New Roman" charset="0"/>
                <a:cs typeface="Times New Roman" charset="0"/>
              </a:rPr>
              <a:t>pressure gradient determines wind speed</a:t>
            </a:r>
          </a:p>
          <a:p>
            <a:pPr lvl="1">
              <a:buNone/>
            </a:pPr>
            <a:r>
              <a:rPr lang="en-US" sz="5053" dirty="0" smtClean="0">
                <a:ea typeface="Times New Roman" charset="0"/>
                <a:cs typeface="Times New Roman" charset="0"/>
              </a:rPr>
              <a:t> </a:t>
            </a:r>
            <a:r>
              <a:rPr lang="en-US" sz="5053" dirty="0">
                <a:ea typeface="Times New Roman" charset="0"/>
                <a:cs typeface="Times New Roman" charset="0"/>
              </a:rPr>
              <a:t> </a:t>
            </a:r>
            <a:endParaRPr lang="en-US" sz="5053" dirty="0" smtClean="0">
              <a:ea typeface="Times New Roman" charset="0"/>
              <a:cs typeface="Times New Roman" charset="0"/>
            </a:endParaRPr>
          </a:p>
          <a:p>
            <a:pPr eaLnBrk="1" hangingPunct="1">
              <a:buNone/>
            </a:pPr>
            <a:r>
              <a:rPr lang="en-US" dirty="0" smtClean="0">
                <a:ea typeface="Times New Roman" charset="0"/>
                <a:cs typeface="Times New Roman" charset="0"/>
              </a:rPr>
              <a:t> </a:t>
            </a:r>
            <a:r>
              <a:rPr lang="en-US" dirty="0">
                <a:ea typeface="Times New Roman" charset="0"/>
                <a:cs typeface="Times New Roman" charset="0"/>
              </a:rPr>
              <a:t> </a:t>
            </a:r>
          </a:p>
        </p:txBody>
      </p:sp>
      <p:sp>
        <p:nvSpPr>
          <p:cNvPr id="46083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76200"/>
            <a:ext cx="9144000" cy="762000"/>
          </a:xfrm>
        </p:spPr>
        <p:txBody>
          <a:bodyPr>
            <a:normAutofit/>
          </a:bodyPr>
          <a:lstStyle/>
          <a:p>
            <a:pPr algn="l" eaLnBrk="1" hangingPunct="1"/>
            <a:r>
              <a:rPr lang="en-US" sz="4000" dirty="0">
                <a:solidFill>
                  <a:srgbClr val="16165D"/>
                </a:solidFill>
                <a:ea typeface="Times New Roman" charset="0"/>
                <a:cs typeface="Times New Roman" charset="0"/>
              </a:rPr>
              <a:t>Driving Forces Within</a:t>
            </a:r>
            <a:r>
              <a:rPr lang="en-US" sz="4000" dirty="0" smtClean="0">
                <a:solidFill>
                  <a:srgbClr val="16165D"/>
                </a:solidFill>
                <a:ea typeface="Times New Roman" charset="0"/>
                <a:cs typeface="Times New Roman" charset="0"/>
              </a:rPr>
              <a:t> the </a:t>
            </a:r>
            <a:r>
              <a:rPr lang="en-US" sz="4000" dirty="0">
                <a:solidFill>
                  <a:srgbClr val="16165D"/>
                </a:solidFill>
                <a:ea typeface="Times New Roman" charset="0"/>
                <a:cs typeface="Times New Roman" charset="0"/>
              </a:rPr>
              <a:t>Atmosphere</a:t>
            </a:r>
            <a:r>
              <a:rPr lang="en-US" dirty="0">
                <a:solidFill>
                  <a:srgbClr val="16165D"/>
                </a:solidFill>
                <a:ea typeface="Times New Roman" charset="0"/>
                <a:cs typeface="Times New Roman" charset="0"/>
              </a:rPr>
              <a:t>  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1026"/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762000"/>
          </a:xfrm>
        </p:spPr>
        <p:txBody>
          <a:bodyPr/>
          <a:lstStyle/>
          <a:p>
            <a:pPr eaLnBrk="1" hangingPunct="1"/>
            <a:r>
              <a:rPr lang="en-US">
                <a:solidFill>
                  <a:srgbClr val="16165D"/>
                </a:solidFill>
              </a:rPr>
              <a:t>Pressure Gradient</a:t>
            </a:r>
          </a:p>
        </p:txBody>
      </p:sp>
      <p:sp>
        <p:nvSpPr>
          <p:cNvPr id="48131" name="Text Box 1027"/>
          <p:cNvSpPr txBox="1">
            <a:spLocks noChangeArrowheads="1"/>
          </p:cNvSpPr>
          <p:nvPr/>
        </p:nvSpPr>
        <p:spPr bwMode="auto">
          <a:xfrm>
            <a:off x="8072438" y="6162675"/>
            <a:ext cx="106997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Figure  4.7</a:t>
            </a:r>
          </a:p>
        </p:txBody>
      </p:sp>
      <p:pic>
        <p:nvPicPr>
          <p:cNvPr id="48132" name="Picture 6" descr="EG6_Figure_04_07-L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77963" y="687388"/>
            <a:ext cx="6188075" cy="584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8133" name="Rectangle 7"/>
          <p:cNvSpPr>
            <a:spLocks noChangeArrowheads="1"/>
          </p:cNvSpPr>
          <p:nvPr/>
        </p:nvSpPr>
        <p:spPr bwMode="auto">
          <a:xfrm>
            <a:off x="5211763" y="6529388"/>
            <a:ext cx="3544887" cy="252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algn="r" eaLnBrk="0" hangingPunct="0"/>
            <a:r>
              <a:rPr lang="en-US" sz="1400">
                <a:latin typeface="Arial" charset="0"/>
              </a:rPr>
              <a:t>Copyright © 2010 Pearson Education, Inc.</a:t>
            </a:r>
          </a:p>
        </p:txBody>
      </p:sp>
      <p:sp>
        <p:nvSpPr>
          <p:cNvPr id="48134" name="Rectangle 8"/>
          <p:cNvSpPr>
            <a:spLocks noChangeArrowheads="1"/>
          </p:cNvSpPr>
          <p:nvPr/>
        </p:nvSpPr>
        <p:spPr bwMode="auto">
          <a:xfrm>
            <a:off x="228600" y="6529388"/>
            <a:ext cx="4946650" cy="252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eaLnBrk="0" hangingPunct="0"/>
            <a:r>
              <a:rPr lang="en-US" sz="1400">
                <a:latin typeface="Arial" charset="0"/>
              </a:rPr>
              <a:t>Christopherson, </a:t>
            </a:r>
            <a:r>
              <a:rPr lang="en-US" sz="1400" i="1">
                <a:latin typeface="Arial" charset="0"/>
              </a:rPr>
              <a:t>Elemental Geosystems,</a:t>
            </a:r>
            <a:r>
              <a:rPr lang="en-US" sz="1400">
                <a:latin typeface="Arial" charset="0"/>
              </a:rPr>
              <a:t> Sixth Edition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0418" name="Object 2"/>
          <p:cNvGraphicFramePr>
            <a:graphicFrameLocks noChangeAspect="1"/>
          </p:cNvGraphicFramePr>
          <p:nvPr/>
        </p:nvGraphicFramePr>
        <p:xfrm>
          <a:off x="228600" y="0"/>
          <a:ext cx="8915400" cy="6942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890" name="Drawing" r:id="rId3" imgW="9316416" imgH="7257067" progId="">
                  <p:embed/>
                </p:oleObj>
              </mc:Choice>
              <mc:Fallback>
                <p:oleObj name="Drawing" r:id="rId3" imgW="9316416" imgH="7257067" progId="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" y="0"/>
                        <a:ext cx="8915400" cy="6942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0469" name="Text Box 5"/>
          <p:cNvSpPr txBox="1">
            <a:spLocks noChangeArrowheads="1"/>
          </p:cNvSpPr>
          <p:nvPr/>
        </p:nvSpPr>
        <p:spPr bwMode="auto">
          <a:xfrm>
            <a:off x="0" y="-152400"/>
            <a:ext cx="3089275" cy="1311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sz="4000" b="1">
                <a:solidFill>
                  <a:srgbClr val="CC3300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Convection </a:t>
            </a:r>
          </a:p>
          <a:p>
            <a:pPr>
              <a:defRPr/>
            </a:pPr>
            <a:r>
              <a:rPr lang="en-US" sz="4000" b="1">
                <a:solidFill>
                  <a:srgbClr val="CC3300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   System</a:t>
            </a:r>
          </a:p>
        </p:txBody>
      </p:sp>
      <p:sp>
        <p:nvSpPr>
          <p:cNvPr id="60420" name="Text Box 6"/>
          <p:cNvSpPr txBox="1">
            <a:spLocks noChangeArrowheads="1"/>
          </p:cNvSpPr>
          <p:nvPr/>
        </p:nvSpPr>
        <p:spPr bwMode="auto">
          <a:xfrm>
            <a:off x="2971800" y="609600"/>
            <a:ext cx="320675" cy="954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2800" b="1">
                <a:solidFill>
                  <a:srgbClr val="FF0000"/>
                </a:solidFill>
              </a:rPr>
              <a:t>H</a:t>
            </a:r>
          </a:p>
        </p:txBody>
      </p:sp>
      <p:sp>
        <p:nvSpPr>
          <p:cNvPr id="60421" name="Text Box 7"/>
          <p:cNvSpPr txBox="1">
            <a:spLocks noChangeArrowheads="1"/>
          </p:cNvSpPr>
          <p:nvPr/>
        </p:nvSpPr>
        <p:spPr bwMode="auto">
          <a:xfrm>
            <a:off x="5546725" y="598488"/>
            <a:ext cx="401638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800" b="1">
                <a:solidFill>
                  <a:srgbClr val="FF0000"/>
                </a:solidFill>
              </a:rPr>
              <a:t>L</a:t>
            </a:r>
          </a:p>
        </p:txBody>
      </p:sp>
      <p:sp>
        <p:nvSpPr>
          <p:cNvPr id="60424" name="TextBox 7"/>
          <p:cNvSpPr txBox="1">
            <a:spLocks noChangeArrowheads="1"/>
          </p:cNvSpPr>
          <p:nvPr/>
        </p:nvSpPr>
        <p:spPr bwMode="auto">
          <a:xfrm>
            <a:off x="976179" y="5791200"/>
            <a:ext cx="7545655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dirty="0"/>
              <a:t>Pressure gradient force  causes air to</a:t>
            </a:r>
            <a:r>
              <a:rPr lang="en-US" sz="2400" b="1" dirty="0" smtClean="0"/>
              <a:t> flow </a:t>
            </a:r>
            <a:r>
              <a:rPr lang="en-US" sz="2400" b="1" dirty="0"/>
              <a:t>from an area of</a:t>
            </a:r>
          </a:p>
          <a:p>
            <a:pPr algn="ctr"/>
            <a:r>
              <a:rPr lang="en-US" sz="2400" b="1" dirty="0"/>
              <a:t> high pressure to low pressure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93762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16165D"/>
                </a:solidFill>
                <a:ea typeface="Times New Roman" charset="0"/>
                <a:cs typeface="Times New Roman" charset="0"/>
              </a:rPr>
              <a:t>Driving Forces Within the Atmosphere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sz="6737" dirty="0" smtClean="0">
                <a:ea typeface="Times New Roman" charset="0"/>
                <a:cs typeface="Times New Roman" charset="0"/>
              </a:rPr>
              <a:t>Coriolis Force (affects winds and ocean currents)</a:t>
            </a:r>
          </a:p>
          <a:p>
            <a:pPr lvl="1"/>
            <a:r>
              <a:rPr lang="en-US" sz="5053" dirty="0" smtClean="0">
                <a:ea typeface="Times New Roman" charset="0"/>
                <a:cs typeface="Times New Roman" charset="0"/>
              </a:rPr>
              <a:t>Deflects wind in a straight path in relation to Earth’s rotation in an easterly direction </a:t>
            </a:r>
          </a:p>
          <a:p>
            <a:pPr lvl="1"/>
            <a:r>
              <a:rPr lang="en-US" sz="5053" dirty="0" smtClean="0">
                <a:ea typeface="Times New Roman" charset="0"/>
                <a:cs typeface="Times New Roman" charset="0"/>
              </a:rPr>
              <a:t>Winds in the Northern Hemisphere are deflected toward the right while winds in the Southern Hemisphere are deflected toward the left </a:t>
            </a:r>
          </a:p>
          <a:p>
            <a:pPr lvl="1"/>
            <a:r>
              <a:rPr lang="en-US" sz="5053" dirty="0" smtClean="0">
                <a:ea typeface="Times New Roman" charset="0"/>
                <a:cs typeface="Times New Roman" charset="0"/>
              </a:rPr>
              <a:t>Zero along the equator and increasing to max. deflection flowing away from the poles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1026"/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762000"/>
          </a:xfrm>
        </p:spPr>
        <p:txBody>
          <a:bodyPr/>
          <a:lstStyle/>
          <a:p>
            <a:pPr eaLnBrk="1" hangingPunct="1"/>
            <a:r>
              <a:rPr lang="en-US">
                <a:solidFill>
                  <a:srgbClr val="16165D"/>
                </a:solidFill>
              </a:rPr>
              <a:t>Coriolis Force</a:t>
            </a:r>
          </a:p>
        </p:txBody>
      </p:sp>
      <p:sp>
        <p:nvSpPr>
          <p:cNvPr id="52227" name="Text Box 1027"/>
          <p:cNvSpPr txBox="1">
            <a:spLocks noChangeArrowheads="1"/>
          </p:cNvSpPr>
          <p:nvPr/>
        </p:nvSpPr>
        <p:spPr bwMode="auto">
          <a:xfrm>
            <a:off x="8072438" y="6162675"/>
            <a:ext cx="106997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Figure  4.9</a:t>
            </a:r>
          </a:p>
        </p:txBody>
      </p:sp>
      <p:pic>
        <p:nvPicPr>
          <p:cNvPr id="52228" name="Picture 5" descr="EG6_Figure_04_09-L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46188" y="633413"/>
            <a:ext cx="6651625" cy="5981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2229" name="Rectangle 6"/>
          <p:cNvSpPr>
            <a:spLocks noChangeArrowheads="1"/>
          </p:cNvSpPr>
          <p:nvPr/>
        </p:nvSpPr>
        <p:spPr bwMode="auto">
          <a:xfrm>
            <a:off x="5211763" y="6529388"/>
            <a:ext cx="3544887" cy="252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algn="r" eaLnBrk="0" hangingPunct="0"/>
            <a:r>
              <a:rPr lang="en-US" sz="1400">
                <a:latin typeface="Arial" charset="0"/>
              </a:rPr>
              <a:t>Copyright © 2010 Pearson Education, Inc.</a:t>
            </a:r>
          </a:p>
        </p:txBody>
      </p:sp>
      <p:sp>
        <p:nvSpPr>
          <p:cNvPr id="52230" name="Rectangle 7"/>
          <p:cNvSpPr>
            <a:spLocks noChangeArrowheads="1"/>
          </p:cNvSpPr>
          <p:nvPr/>
        </p:nvSpPr>
        <p:spPr bwMode="auto">
          <a:xfrm>
            <a:off x="228600" y="6529388"/>
            <a:ext cx="4946650" cy="252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eaLnBrk="0" hangingPunct="0"/>
            <a:r>
              <a:rPr lang="en-US" sz="1400">
                <a:latin typeface="Arial" charset="0"/>
              </a:rPr>
              <a:t>Christopherson, </a:t>
            </a:r>
            <a:r>
              <a:rPr lang="en-US" sz="1400" i="1">
                <a:latin typeface="Arial" charset="0"/>
              </a:rPr>
              <a:t>Elemental Geosystems,</a:t>
            </a:r>
            <a:r>
              <a:rPr lang="en-US" sz="1400">
                <a:latin typeface="Arial" charset="0"/>
              </a:rPr>
              <a:t> Sixth Edition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5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dirty="0">
                <a:solidFill>
                  <a:srgbClr val="16165D"/>
                </a:solidFill>
                <a:ea typeface="Times New Roman" charset="0"/>
                <a:cs typeface="Times New Roman" charset="0"/>
              </a:rPr>
              <a:t>Atmospheric and Oceanic Circulations</a:t>
            </a:r>
          </a:p>
        </p:txBody>
      </p:sp>
      <p:sp>
        <p:nvSpPr>
          <p:cNvPr id="33794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i="1" dirty="0" smtClean="0">
                <a:ea typeface="Times New Roman" charset="0"/>
                <a:cs typeface="Times New Roman" charset="0"/>
              </a:rPr>
              <a:t>Quick Preview</a:t>
            </a:r>
          </a:p>
          <a:p>
            <a:pPr lvl="1">
              <a:buFont typeface="Wingdings" charset="2"/>
              <a:buChar char="v"/>
            </a:pPr>
            <a:r>
              <a:rPr lang="en-US" dirty="0" smtClean="0">
                <a:ea typeface="Times New Roman" charset="0"/>
                <a:cs typeface="Times New Roman" charset="0"/>
              </a:rPr>
              <a:t>Wind </a:t>
            </a:r>
            <a:r>
              <a:rPr lang="en-US" dirty="0">
                <a:ea typeface="Times New Roman" charset="0"/>
                <a:cs typeface="Times New Roman" charset="0"/>
              </a:rPr>
              <a:t>Essentials  </a:t>
            </a:r>
          </a:p>
          <a:p>
            <a:pPr lvl="1">
              <a:buFont typeface="Wingdings" charset="2"/>
              <a:buChar char="v"/>
            </a:pPr>
            <a:r>
              <a:rPr lang="en-US" dirty="0">
                <a:ea typeface="Times New Roman" charset="0"/>
                <a:cs typeface="Times New Roman" charset="0"/>
              </a:rPr>
              <a:t>Driving Forces Within the Atmosphere  </a:t>
            </a:r>
          </a:p>
          <a:p>
            <a:pPr lvl="1">
              <a:buFont typeface="Wingdings" charset="2"/>
              <a:buChar char="v"/>
            </a:pPr>
            <a:r>
              <a:rPr lang="en-US" dirty="0">
                <a:ea typeface="Times New Roman" charset="0"/>
                <a:cs typeface="Times New Roman" charset="0"/>
              </a:rPr>
              <a:t>Atmospheric Patterns of Motion  </a:t>
            </a:r>
          </a:p>
          <a:p>
            <a:pPr lvl="1">
              <a:buFont typeface="Wingdings" charset="2"/>
              <a:buChar char="v"/>
            </a:pPr>
            <a:r>
              <a:rPr lang="en-US" dirty="0">
                <a:ea typeface="Times New Roman" charset="0"/>
                <a:cs typeface="Times New Roman" charset="0"/>
              </a:rPr>
              <a:t>Oceanic Currents  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ttp://www.ux1.eiu.edu/~cfjps/1400/FIG07_007.jpg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274637"/>
            <a:ext cx="9144000" cy="53302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1185333" y="5743431"/>
            <a:ext cx="64516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Pressure Gradient &amp; Coriolis Force</a:t>
            </a:r>
            <a:endParaRPr lang="en-US" sz="320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4215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16165D"/>
                </a:solidFill>
                <a:ea typeface="Times New Roman" charset="0"/>
                <a:cs typeface="Times New Roman" charset="0"/>
              </a:rPr>
              <a:t>Driving Forces Within the Atmosphere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07819"/>
            <a:ext cx="8229600" cy="5480878"/>
          </a:xfrm>
        </p:spPr>
        <p:txBody>
          <a:bodyPr>
            <a:normAutofit lnSpcReduction="10000"/>
          </a:bodyPr>
          <a:lstStyle/>
          <a:p>
            <a:r>
              <a:rPr lang="en-US" dirty="0" smtClean="0">
                <a:ea typeface="Times New Roman" charset="0"/>
                <a:cs typeface="Times New Roman" charset="0"/>
              </a:rPr>
              <a:t>Friction Force</a:t>
            </a:r>
          </a:p>
          <a:p>
            <a:pPr lvl="1"/>
            <a:r>
              <a:rPr lang="en-US" dirty="0" smtClean="0">
                <a:ea typeface="Times New Roman" charset="0"/>
                <a:cs typeface="Times New Roman" charset="0"/>
              </a:rPr>
              <a:t>Effect of surface friction extends to a height of 500m</a:t>
            </a:r>
          </a:p>
          <a:p>
            <a:pPr lvl="2"/>
            <a:r>
              <a:rPr lang="en-US" dirty="0" smtClean="0">
                <a:ea typeface="Times New Roman" charset="0"/>
                <a:cs typeface="Times New Roman" charset="0"/>
              </a:rPr>
              <a:t>Varies with surface texture, wind speed, time of day and atmospheric conditions </a:t>
            </a:r>
          </a:p>
          <a:p>
            <a:pPr lvl="1"/>
            <a:r>
              <a:rPr lang="en-US" dirty="0" smtClean="0">
                <a:ea typeface="Times New Roman" charset="0"/>
                <a:cs typeface="Times New Roman" charset="0"/>
              </a:rPr>
              <a:t>Rougher surface produces more friction</a:t>
            </a:r>
          </a:p>
          <a:p>
            <a:pPr lvl="1"/>
            <a:r>
              <a:rPr lang="en-US" dirty="0" smtClean="0">
                <a:ea typeface="Times New Roman" charset="0"/>
                <a:cs typeface="Times New Roman" charset="0"/>
              </a:rPr>
              <a:t>Decreases wind speed and therefore the effect of Coriolis Force</a:t>
            </a:r>
          </a:p>
          <a:p>
            <a:pPr lvl="2"/>
            <a:r>
              <a:rPr lang="en-US" dirty="0" smtClean="0">
                <a:ea typeface="Times New Roman" charset="0"/>
                <a:cs typeface="Times New Roman" charset="0"/>
              </a:rPr>
              <a:t>Causes winds in the NH to move across isobars at an angle, </a:t>
            </a:r>
            <a:r>
              <a:rPr lang="en-US" i="1" dirty="0" smtClean="0">
                <a:ea typeface="Times New Roman" charset="0"/>
                <a:cs typeface="Times New Roman" charset="0"/>
              </a:rPr>
              <a:t>spiraling out from high pressure areas clockwise to form an anticyclone and spiraling into low pressure areas counterclockwise to form a cyclone</a:t>
            </a:r>
            <a:endParaRPr lang="en-US" dirty="0" smtClean="0">
              <a:ea typeface="Times New Roman" charset="0"/>
              <a:cs typeface="Times New Roman" charset="0"/>
            </a:endParaRPr>
          </a:p>
          <a:p>
            <a:pPr lvl="2"/>
            <a:r>
              <a:rPr lang="en-US" dirty="0" smtClean="0">
                <a:ea typeface="Times New Roman" charset="0"/>
                <a:cs typeface="Times New Roman" charset="0"/>
              </a:rPr>
              <a:t>In the SH, circulation patterns are reversed</a:t>
            </a:r>
          </a:p>
          <a:p>
            <a:pPr lvl="2"/>
            <a:endParaRPr lang="en-US" i="1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1442" name="Object 2"/>
          <p:cNvGraphicFramePr>
            <a:graphicFrameLocks noChangeAspect="1"/>
          </p:cNvGraphicFramePr>
          <p:nvPr/>
        </p:nvGraphicFramePr>
        <p:xfrm>
          <a:off x="0" y="685800"/>
          <a:ext cx="9144000" cy="6521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49" name="Drawing" r:id="rId3" imgW="8923890" imgH="5942948" progId="">
                  <p:embed/>
                </p:oleObj>
              </mc:Choice>
              <mc:Fallback>
                <p:oleObj name="Drawing" r:id="rId3" imgW="8923890" imgH="5942948" progId="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685800"/>
                        <a:ext cx="9144000" cy="6521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443" name="Object 3"/>
          <p:cNvGraphicFramePr>
            <a:graphicFrameLocks noChangeAspect="1"/>
          </p:cNvGraphicFramePr>
          <p:nvPr/>
        </p:nvGraphicFramePr>
        <p:xfrm>
          <a:off x="228600" y="228600"/>
          <a:ext cx="824865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50" name="Drawing" r:id="rId5" imgW="8248680" imgH="685800" progId="">
                  <p:embed/>
                </p:oleObj>
              </mc:Choice>
              <mc:Fallback>
                <p:oleObj name="Drawing" r:id="rId5" imgW="8248680" imgH="685800" progId="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" y="228600"/>
                        <a:ext cx="8248650" cy="685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444" name="TextBox 3"/>
          <p:cNvSpPr txBox="1">
            <a:spLocks noChangeArrowheads="1"/>
          </p:cNvSpPr>
          <p:nvPr/>
        </p:nvSpPr>
        <p:spPr bwMode="auto">
          <a:xfrm>
            <a:off x="0" y="609600"/>
            <a:ext cx="9164638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400" b="1"/>
              <a:t>Effects of Pressure Gradient + Coriolis Force + Friction Force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5509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Coriolis Force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37733"/>
            <a:ext cx="8229600" cy="4525963"/>
          </a:xfrm>
        </p:spPr>
        <p:txBody>
          <a:bodyPr>
            <a:normAutofit/>
          </a:bodyPr>
          <a:lstStyle/>
          <a:p>
            <a:r>
              <a:rPr lang="en-US" sz="3600" dirty="0" smtClean="0"/>
              <a:t>Coriolis Force and the effect of winds aloft</a:t>
            </a:r>
          </a:p>
          <a:p>
            <a:pPr lvl="1"/>
            <a:r>
              <a:rPr lang="en-US" sz="3200" dirty="0" smtClean="0"/>
              <a:t>in the upper troposphere, Coriolis force balances the pressure gradient force causing the winds between high-pressure and low-pressure systems to flow parallel to the isobars</a:t>
            </a:r>
          </a:p>
          <a:p>
            <a:pPr lvl="1"/>
            <a:r>
              <a:rPr lang="en-US" sz="3200" dirty="0" smtClean="0"/>
              <a:t>produces </a:t>
            </a:r>
            <a:r>
              <a:rPr lang="en-US" sz="3200" i="1" dirty="0" smtClean="0"/>
              <a:t>geostrophic winds</a:t>
            </a:r>
            <a:endParaRPr lang="en-US" sz="3200" i="1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050"/>
          <p:cNvSpPr>
            <a:spLocks noGrp="1" noChangeArrowheads="1"/>
          </p:cNvSpPr>
          <p:nvPr>
            <p:ph type="title" sz="quarter"/>
          </p:nvPr>
        </p:nvSpPr>
        <p:spPr>
          <a:xfrm>
            <a:off x="0" y="152400"/>
            <a:ext cx="9144000" cy="639763"/>
          </a:xfrm>
        </p:spPr>
        <p:txBody>
          <a:bodyPr>
            <a:normAutofit fontScale="90000"/>
          </a:bodyPr>
          <a:lstStyle/>
          <a:p>
            <a:pPr algn="l" eaLnBrk="1" hangingPunct="1"/>
            <a:r>
              <a:rPr lang="en-US" dirty="0"/>
              <a:t>Pressure + Coriolis + Friction = Wind	       </a:t>
            </a:r>
          </a:p>
        </p:txBody>
      </p:sp>
      <p:sp>
        <p:nvSpPr>
          <p:cNvPr id="50179" name="Text Box 2051"/>
          <p:cNvSpPr txBox="1">
            <a:spLocks noChangeArrowheads="1"/>
          </p:cNvSpPr>
          <p:nvPr/>
        </p:nvSpPr>
        <p:spPr bwMode="auto">
          <a:xfrm>
            <a:off x="8072438" y="6243638"/>
            <a:ext cx="106997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Figure  4.8</a:t>
            </a:r>
          </a:p>
        </p:txBody>
      </p:sp>
      <p:pic>
        <p:nvPicPr>
          <p:cNvPr id="50180" name="Picture 7" descr="EG6_Figure_04_08-L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303463" y="792163"/>
            <a:ext cx="4537075" cy="5699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0181" name="Rectangle 8"/>
          <p:cNvSpPr>
            <a:spLocks noChangeArrowheads="1"/>
          </p:cNvSpPr>
          <p:nvPr/>
        </p:nvSpPr>
        <p:spPr bwMode="auto">
          <a:xfrm>
            <a:off x="5211763" y="6529388"/>
            <a:ext cx="3544887" cy="252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algn="r" eaLnBrk="0" hangingPunct="0"/>
            <a:r>
              <a:rPr lang="en-US" sz="1400">
                <a:latin typeface="Arial" charset="0"/>
              </a:rPr>
              <a:t>Copyright © 2010 Pearson Education, Inc.</a:t>
            </a:r>
          </a:p>
        </p:txBody>
      </p:sp>
      <p:sp>
        <p:nvSpPr>
          <p:cNvPr id="50182" name="Rectangle 9"/>
          <p:cNvSpPr>
            <a:spLocks noChangeArrowheads="1"/>
          </p:cNvSpPr>
          <p:nvPr/>
        </p:nvSpPr>
        <p:spPr bwMode="auto">
          <a:xfrm>
            <a:off x="228600" y="6529388"/>
            <a:ext cx="4946650" cy="252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eaLnBrk="0" hangingPunct="0"/>
            <a:r>
              <a:rPr lang="en-US" sz="1400">
                <a:latin typeface="Arial" charset="0"/>
              </a:rPr>
              <a:t>Christopherson, </a:t>
            </a:r>
            <a:r>
              <a:rPr lang="en-US" sz="1400" i="1">
                <a:latin typeface="Arial" charset="0"/>
              </a:rPr>
              <a:t>Elemental Geosystems,</a:t>
            </a:r>
            <a:r>
              <a:rPr lang="en-US" sz="1400">
                <a:latin typeface="Arial" charset="0"/>
              </a:rPr>
              <a:t> Sixth Edition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ea typeface="Times New Roman" charset="0"/>
                <a:cs typeface="Times New Roman" charset="0"/>
              </a:rPr>
              <a:t>Earth’s rotation produces a complex system of transfer of energy and air masses from equatorial surpluses to polar deficits</a:t>
            </a:r>
          </a:p>
          <a:p>
            <a:pPr lvl="1"/>
            <a:r>
              <a:rPr lang="en-US" dirty="0" smtClean="0">
                <a:ea typeface="Times New Roman" charset="0"/>
                <a:cs typeface="Times New Roman" charset="0"/>
              </a:rPr>
              <a:t>Primary </a:t>
            </a:r>
            <a:r>
              <a:rPr lang="en-US" dirty="0">
                <a:ea typeface="Times New Roman" charset="0"/>
                <a:cs typeface="Times New Roman" charset="0"/>
              </a:rPr>
              <a:t>High-Pressure and Low-Pressure Areas  </a:t>
            </a:r>
          </a:p>
          <a:p>
            <a:pPr lvl="1"/>
            <a:r>
              <a:rPr lang="en-US" dirty="0">
                <a:ea typeface="Times New Roman" charset="0"/>
                <a:cs typeface="Times New Roman" charset="0"/>
              </a:rPr>
              <a:t>Upper Atmospheric Circulation  </a:t>
            </a:r>
          </a:p>
          <a:p>
            <a:pPr lvl="1"/>
            <a:r>
              <a:rPr lang="en-US" dirty="0">
                <a:ea typeface="Times New Roman" charset="0"/>
                <a:cs typeface="Times New Roman" charset="0"/>
              </a:rPr>
              <a:t>Multiyear Oscillations in Global Circulation</a:t>
            </a:r>
          </a:p>
          <a:p>
            <a:pPr lvl="1"/>
            <a:r>
              <a:rPr lang="en-US" dirty="0">
                <a:ea typeface="Times New Roman" charset="0"/>
                <a:cs typeface="Times New Roman" charset="0"/>
              </a:rPr>
              <a:t>Local Winds  </a:t>
            </a:r>
          </a:p>
        </p:txBody>
      </p:sp>
      <p:sp>
        <p:nvSpPr>
          <p:cNvPr id="54275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152400"/>
            <a:ext cx="8839200" cy="762000"/>
          </a:xfrm>
        </p:spPr>
        <p:txBody>
          <a:bodyPr/>
          <a:lstStyle/>
          <a:p>
            <a:pPr eaLnBrk="1" hangingPunct="1"/>
            <a:r>
              <a:rPr lang="en-US" dirty="0">
                <a:solidFill>
                  <a:srgbClr val="16165D"/>
                </a:solidFill>
                <a:ea typeface="Times New Roman" charset="0"/>
                <a:cs typeface="Times New Roman" charset="0"/>
              </a:rPr>
              <a:t>Atmospheric Patterns of Motion  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762000"/>
          </a:xfrm>
        </p:spPr>
        <p:txBody>
          <a:bodyPr/>
          <a:lstStyle/>
          <a:p>
            <a:pPr eaLnBrk="1" hangingPunct="1"/>
            <a:r>
              <a:rPr lang="en-US">
                <a:solidFill>
                  <a:srgbClr val="16165D"/>
                </a:solidFill>
              </a:rPr>
              <a:t>Global Barometric Pressure</a:t>
            </a:r>
          </a:p>
        </p:txBody>
      </p:sp>
      <p:pic>
        <p:nvPicPr>
          <p:cNvPr id="56323" name="Picture 5" descr="EG6_Figure_04_10a-L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90513" y="881063"/>
            <a:ext cx="8561387" cy="5554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6324" name="Text Box 3"/>
          <p:cNvSpPr txBox="1">
            <a:spLocks noChangeArrowheads="1"/>
          </p:cNvSpPr>
          <p:nvPr/>
        </p:nvSpPr>
        <p:spPr bwMode="auto">
          <a:xfrm>
            <a:off x="7681913" y="6081713"/>
            <a:ext cx="1262062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Figure  4.10a</a:t>
            </a:r>
          </a:p>
        </p:txBody>
      </p:sp>
      <p:sp>
        <p:nvSpPr>
          <p:cNvPr id="56325" name="Rectangle 6"/>
          <p:cNvSpPr>
            <a:spLocks noChangeArrowheads="1"/>
          </p:cNvSpPr>
          <p:nvPr/>
        </p:nvSpPr>
        <p:spPr bwMode="auto">
          <a:xfrm>
            <a:off x="5211763" y="6529388"/>
            <a:ext cx="3544887" cy="252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algn="r" eaLnBrk="0" hangingPunct="0"/>
            <a:r>
              <a:rPr lang="en-US" sz="1400">
                <a:latin typeface="Arial" charset="0"/>
              </a:rPr>
              <a:t>Copyright © 2010 Pearson Education, Inc.</a:t>
            </a:r>
          </a:p>
        </p:txBody>
      </p:sp>
      <p:sp>
        <p:nvSpPr>
          <p:cNvPr id="56326" name="Rectangle 7"/>
          <p:cNvSpPr>
            <a:spLocks noChangeArrowheads="1"/>
          </p:cNvSpPr>
          <p:nvPr/>
        </p:nvSpPr>
        <p:spPr bwMode="auto">
          <a:xfrm>
            <a:off x="228600" y="6529388"/>
            <a:ext cx="4946650" cy="252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eaLnBrk="0" hangingPunct="0"/>
            <a:r>
              <a:rPr lang="en-US" sz="1400">
                <a:latin typeface="Arial" charset="0"/>
              </a:rPr>
              <a:t>Christopherson, </a:t>
            </a:r>
            <a:r>
              <a:rPr lang="en-US" sz="1400" i="1">
                <a:latin typeface="Arial" charset="0"/>
              </a:rPr>
              <a:t>Elemental Geosystems,</a:t>
            </a:r>
            <a:r>
              <a:rPr lang="en-US" sz="1400">
                <a:latin typeface="Arial" charset="0"/>
              </a:rPr>
              <a:t> Sixth Edition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762000"/>
          </a:xfrm>
        </p:spPr>
        <p:txBody>
          <a:bodyPr/>
          <a:lstStyle/>
          <a:p>
            <a:pPr eaLnBrk="1" hangingPunct="1"/>
            <a:r>
              <a:rPr lang="en-US">
                <a:solidFill>
                  <a:srgbClr val="16165D"/>
                </a:solidFill>
              </a:rPr>
              <a:t>Global Barometric Pressure</a:t>
            </a:r>
          </a:p>
        </p:txBody>
      </p:sp>
      <p:pic>
        <p:nvPicPr>
          <p:cNvPr id="58371" name="Picture 5" descr="EG6_Figure_04_10b-L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3213" y="866775"/>
            <a:ext cx="8535987" cy="558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8372" name="Text Box 3"/>
          <p:cNvSpPr txBox="1">
            <a:spLocks noChangeArrowheads="1"/>
          </p:cNvSpPr>
          <p:nvPr/>
        </p:nvSpPr>
        <p:spPr bwMode="auto">
          <a:xfrm>
            <a:off x="7680325" y="6173788"/>
            <a:ext cx="127317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Figure  4.10b</a:t>
            </a:r>
          </a:p>
        </p:txBody>
      </p:sp>
      <p:sp>
        <p:nvSpPr>
          <p:cNvPr id="58373" name="Rectangle 6"/>
          <p:cNvSpPr>
            <a:spLocks noChangeArrowheads="1"/>
          </p:cNvSpPr>
          <p:nvPr/>
        </p:nvSpPr>
        <p:spPr bwMode="auto">
          <a:xfrm>
            <a:off x="5211763" y="6529388"/>
            <a:ext cx="3544887" cy="252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algn="r" eaLnBrk="0" hangingPunct="0"/>
            <a:r>
              <a:rPr lang="en-US" sz="1400">
                <a:latin typeface="Arial" charset="0"/>
              </a:rPr>
              <a:t>Copyright © 2010 Pearson Education, Inc.</a:t>
            </a:r>
          </a:p>
        </p:txBody>
      </p:sp>
      <p:sp>
        <p:nvSpPr>
          <p:cNvPr id="58374" name="Rectangle 7"/>
          <p:cNvSpPr>
            <a:spLocks noChangeArrowheads="1"/>
          </p:cNvSpPr>
          <p:nvPr/>
        </p:nvSpPr>
        <p:spPr bwMode="auto">
          <a:xfrm>
            <a:off x="228600" y="6529388"/>
            <a:ext cx="4946650" cy="252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eaLnBrk="0" hangingPunct="0"/>
            <a:r>
              <a:rPr lang="en-US" sz="1400">
                <a:latin typeface="Arial" charset="0"/>
              </a:rPr>
              <a:t>Christopherson, </a:t>
            </a:r>
            <a:r>
              <a:rPr lang="en-US" sz="1400" i="1">
                <a:latin typeface="Arial" charset="0"/>
              </a:rPr>
              <a:t>Elemental Geosystems,</a:t>
            </a:r>
            <a:r>
              <a:rPr lang="en-US" sz="1400">
                <a:latin typeface="Arial" charset="0"/>
              </a:rPr>
              <a:t> Sixth Edition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532436"/>
            <a:ext cx="7772400" cy="5122363"/>
          </a:xfrm>
        </p:spPr>
        <p:txBody>
          <a:bodyPr>
            <a:normAutofit fontScale="92500" lnSpcReduction="10000"/>
          </a:bodyPr>
          <a:lstStyle/>
          <a:p>
            <a:pPr eaLnBrk="1" hangingPunct="1"/>
            <a:r>
              <a:rPr lang="en-US" dirty="0"/>
              <a:t>Equatorial Low-Pressure </a:t>
            </a:r>
            <a:r>
              <a:rPr lang="en-US" dirty="0" smtClean="0"/>
              <a:t>Trough</a:t>
            </a:r>
          </a:p>
          <a:p>
            <a:pPr lvl="1"/>
            <a:r>
              <a:rPr lang="en-US" sz="2400" dirty="0" smtClean="0"/>
              <a:t>Elongated, narrow band of low pressure cloudiness &amp; precipitation that girdles the Earth</a:t>
            </a:r>
          </a:p>
          <a:p>
            <a:pPr lvl="1"/>
            <a:r>
              <a:rPr lang="en-US" sz="2400" dirty="0" smtClean="0"/>
              <a:t>ITCZ – Intertropical Convergence Zone</a:t>
            </a:r>
          </a:p>
          <a:p>
            <a:pPr lvl="1"/>
            <a:r>
              <a:rPr lang="en-US" sz="2400" dirty="0" smtClean="0"/>
              <a:t>Hot dry air rushes into this low pressure zone and ascends</a:t>
            </a:r>
          </a:p>
          <a:p>
            <a:pPr eaLnBrk="1" hangingPunct="1"/>
            <a:r>
              <a:rPr lang="en-US" dirty="0"/>
              <a:t>Subtropical High-Pressure </a:t>
            </a:r>
            <a:r>
              <a:rPr lang="en-US" dirty="0" smtClean="0"/>
              <a:t>Cells 20</a:t>
            </a:r>
            <a:r>
              <a:rPr lang="en-US" baseline="30000" dirty="0" smtClean="0"/>
              <a:t>o</a:t>
            </a:r>
            <a:r>
              <a:rPr lang="en-US" dirty="0" smtClean="0"/>
              <a:t> – 35</a:t>
            </a:r>
            <a:r>
              <a:rPr lang="en-US" baseline="30000" dirty="0" smtClean="0"/>
              <a:t>o</a:t>
            </a:r>
          </a:p>
          <a:p>
            <a:pPr lvl="1"/>
            <a:r>
              <a:rPr lang="en-US" dirty="0" smtClean="0"/>
              <a:t>Hot, dry desert air</a:t>
            </a:r>
          </a:p>
          <a:p>
            <a:pPr lvl="1"/>
            <a:r>
              <a:rPr lang="en-US" dirty="0" smtClean="0"/>
              <a:t>Air descends in these latitudes (continually pushed down by upper –air circulation)</a:t>
            </a:r>
          </a:p>
          <a:p>
            <a:pPr lvl="1"/>
            <a:r>
              <a:rPr lang="en-US" dirty="0" smtClean="0"/>
              <a:t>It is heated as it compresses giving rise to the westerlies (higher latitudes) and the trade winds (lower latitudes) </a:t>
            </a:r>
            <a:endParaRPr lang="en-US" dirty="0"/>
          </a:p>
        </p:txBody>
      </p:sp>
      <p:sp>
        <p:nvSpPr>
          <p:cNvPr id="60419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81000"/>
            <a:ext cx="7772400" cy="762000"/>
          </a:xfrm>
        </p:spPr>
        <p:txBody>
          <a:bodyPr>
            <a:noAutofit/>
          </a:bodyPr>
          <a:lstStyle/>
          <a:p>
            <a:pPr eaLnBrk="1" hangingPunct="1"/>
            <a:r>
              <a:rPr lang="en-US" sz="3200" dirty="0">
                <a:solidFill>
                  <a:srgbClr val="16165D"/>
                </a:solidFill>
                <a:ea typeface="Times New Roman" charset="0"/>
                <a:cs typeface="Times New Roman" charset="0"/>
              </a:rPr>
              <a:t>Primary High-Pressure and Low-Pressure Areas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3"/>
          <p:cNvSpPr>
            <a:spLocks noGrp="1" noChangeArrowheads="1"/>
          </p:cNvSpPr>
          <p:nvPr>
            <p:ph idx="1"/>
          </p:nvPr>
        </p:nvSpPr>
        <p:spPr>
          <a:xfrm>
            <a:off x="193675" y="1047750"/>
            <a:ext cx="7772400" cy="4419600"/>
          </a:xfrm>
        </p:spPr>
        <p:txBody>
          <a:bodyPr/>
          <a:lstStyle/>
          <a:p>
            <a:pPr eaLnBrk="1" hangingPunct="1"/>
            <a:r>
              <a:rPr lang="en-US" dirty="0"/>
              <a:t>Westerlies</a:t>
            </a:r>
          </a:p>
          <a:p>
            <a:pPr eaLnBrk="1" hangingPunct="1"/>
            <a:r>
              <a:rPr lang="en-US" dirty="0"/>
              <a:t>Bermuda High</a:t>
            </a:r>
          </a:p>
          <a:p>
            <a:pPr eaLnBrk="1" hangingPunct="1"/>
            <a:r>
              <a:rPr lang="en-US" dirty="0"/>
              <a:t>Azores High</a:t>
            </a:r>
          </a:p>
          <a:p>
            <a:pPr eaLnBrk="1" hangingPunct="1"/>
            <a:r>
              <a:rPr lang="en-US" dirty="0"/>
              <a:t>Pacific High</a:t>
            </a:r>
          </a:p>
        </p:txBody>
      </p:sp>
      <p:sp>
        <p:nvSpPr>
          <p:cNvPr id="62467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762000"/>
          </a:xfrm>
        </p:spPr>
        <p:txBody>
          <a:bodyPr/>
          <a:lstStyle/>
          <a:p>
            <a:pPr eaLnBrk="1" hangingPunct="1"/>
            <a:r>
              <a:rPr lang="en-US">
                <a:solidFill>
                  <a:srgbClr val="16165D"/>
                </a:solidFill>
              </a:rPr>
              <a:t>Subtropical High-Pressure Cells</a:t>
            </a:r>
          </a:p>
        </p:txBody>
      </p:sp>
      <p:sp>
        <p:nvSpPr>
          <p:cNvPr id="62468" name="Text Box 5"/>
          <p:cNvSpPr txBox="1">
            <a:spLocks noChangeArrowheads="1"/>
          </p:cNvSpPr>
          <p:nvPr/>
        </p:nvSpPr>
        <p:spPr bwMode="auto">
          <a:xfrm>
            <a:off x="0" y="6162675"/>
            <a:ext cx="112077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Figure 4.13</a:t>
            </a:r>
          </a:p>
        </p:txBody>
      </p:sp>
      <p:pic>
        <p:nvPicPr>
          <p:cNvPr id="62469" name="Picture 6" descr="EG6_Figure_04_13-L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343275" y="923925"/>
            <a:ext cx="5800725" cy="566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2470" name="Rectangle 7"/>
          <p:cNvSpPr>
            <a:spLocks noChangeArrowheads="1"/>
          </p:cNvSpPr>
          <p:nvPr/>
        </p:nvSpPr>
        <p:spPr bwMode="auto">
          <a:xfrm>
            <a:off x="5211763" y="6529388"/>
            <a:ext cx="3544887" cy="252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algn="r" eaLnBrk="0" hangingPunct="0"/>
            <a:r>
              <a:rPr lang="en-US" sz="1400">
                <a:latin typeface="Arial" charset="0"/>
              </a:rPr>
              <a:t>Copyright © 2010 Pearson Education, Inc.</a:t>
            </a:r>
          </a:p>
        </p:txBody>
      </p:sp>
      <p:sp>
        <p:nvSpPr>
          <p:cNvPr id="62471" name="Rectangle 8"/>
          <p:cNvSpPr>
            <a:spLocks noChangeArrowheads="1"/>
          </p:cNvSpPr>
          <p:nvPr/>
        </p:nvSpPr>
        <p:spPr bwMode="auto">
          <a:xfrm>
            <a:off x="228600" y="6529388"/>
            <a:ext cx="4946650" cy="252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eaLnBrk="0" hangingPunct="0"/>
            <a:r>
              <a:rPr lang="en-US" sz="1400">
                <a:latin typeface="Arial" charset="0"/>
              </a:rPr>
              <a:t>Christopherson, </a:t>
            </a:r>
            <a:r>
              <a:rPr lang="en-US" sz="1400" i="1">
                <a:latin typeface="Arial" charset="0"/>
              </a:rPr>
              <a:t>Elemental Geosystems,</a:t>
            </a:r>
            <a:r>
              <a:rPr lang="en-US" sz="1400">
                <a:latin typeface="Arial" charset="0"/>
              </a:rPr>
              <a:t> Sixth Edition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53706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16165D"/>
                </a:solidFill>
                <a:ea typeface="Times New Roman" charset="0"/>
                <a:cs typeface="Times New Roman" charset="0"/>
              </a:rPr>
              <a:t>Earth’s Atmospheric Circulation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25351"/>
            <a:ext cx="8229600" cy="452596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Earth’s atmospheric circulation</a:t>
            </a:r>
          </a:p>
          <a:p>
            <a:pPr lvl="1"/>
            <a:r>
              <a:rPr lang="en-US" dirty="0" smtClean="0"/>
              <a:t>Transfer mechanism for both energy &amp; mass</a:t>
            </a:r>
          </a:p>
          <a:p>
            <a:pPr lvl="2"/>
            <a:r>
              <a:rPr lang="en-US" dirty="0" smtClean="0"/>
              <a:t>Mount Pinatubo’s eruption of 1991</a:t>
            </a:r>
          </a:p>
          <a:p>
            <a:pPr lvl="3"/>
            <a:r>
              <a:rPr lang="en-US" dirty="0" smtClean="0"/>
              <a:t>Injected enormous quantities of aerosols and dust into the stratosphere; stratospheric cloud persisted for 3 years after the eruption</a:t>
            </a:r>
          </a:p>
          <a:p>
            <a:pPr lvl="3"/>
            <a:r>
              <a:rPr lang="en-US" dirty="0" smtClean="0"/>
              <a:t>Atmospheric albedo increased by 1.5% </a:t>
            </a:r>
          </a:p>
          <a:p>
            <a:pPr lvl="3"/>
            <a:r>
              <a:rPr lang="en-US" dirty="0" smtClean="0"/>
              <a:t>Led to a decrease in global temp. of 0.6 degrees C</a:t>
            </a:r>
          </a:p>
          <a:p>
            <a:pPr lvl="1"/>
            <a:r>
              <a:rPr lang="en-US" dirty="0" smtClean="0"/>
              <a:t>Imbalance between equatorial energy surpluses &amp; polar energy deficits generates earth’s weather patterns</a:t>
            </a:r>
          </a:p>
          <a:p>
            <a:pPr lvl="1"/>
            <a:r>
              <a:rPr lang="en-US" dirty="0" smtClean="0"/>
              <a:t>Ocean currents produced</a:t>
            </a:r>
          </a:p>
          <a:p>
            <a:pPr lvl="1"/>
            <a:endParaRPr lang="en-US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10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34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2912533" y="3388267"/>
            <a:ext cx="5820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Equator-to-pole cross section for the Northern Hemisphere</a:t>
            </a:r>
            <a:endParaRPr lang="en-US" b="1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 smtClean="0">
                <a:solidFill>
                  <a:srgbClr val="16165D"/>
                </a:solidFill>
                <a:ea typeface="Times New Roman" charset="0"/>
                <a:cs typeface="Times New Roman" charset="0"/>
              </a:rPr>
              <a:t>Primary High-Pressure and Low-Pressure Areas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Subpolar Low-Pressure Cells – </a:t>
            </a:r>
            <a:r>
              <a:rPr lang="en-US" sz="2800" dirty="0" smtClean="0"/>
              <a:t>cool &amp; moist air</a:t>
            </a:r>
            <a:endParaRPr lang="en-US" dirty="0" smtClean="0"/>
          </a:p>
          <a:p>
            <a:pPr lvl="1"/>
            <a:r>
              <a:rPr lang="en-US" sz="2400" dirty="0" smtClean="0"/>
              <a:t>2 low pressure cells over the oceans in January</a:t>
            </a:r>
          </a:p>
          <a:p>
            <a:pPr lvl="1"/>
            <a:r>
              <a:rPr lang="en-US" sz="2400" dirty="0" smtClean="0"/>
              <a:t>Around 60</a:t>
            </a:r>
            <a:r>
              <a:rPr lang="en-US" sz="2400" baseline="30000" dirty="0" smtClean="0"/>
              <a:t>o</a:t>
            </a:r>
            <a:r>
              <a:rPr lang="en-US" sz="2400" dirty="0" smtClean="0"/>
              <a:t>N latitude</a:t>
            </a:r>
          </a:p>
          <a:p>
            <a:pPr lvl="1"/>
            <a:r>
              <a:rPr lang="en-US" sz="2400" dirty="0" smtClean="0"/>
              <a:t>North Pacific – </a:t>
            </a:r>
            <a:r>
              <a:rPr lang="en-US" sz="2400" i="1" dirty="0" smtClean="0"/>
              <a:t>Aleutian low</a:t>
            </a:r>
          </a:p>
          <a:p>
            <a:pPr lvl="1"/>
            <a:r>
              <a:rPr lang="en-US" sz="2400" dirty="0" smtClean="0"/>
              <a:t>North Atlantic  </a:t>
            </a:r>
            <a:r>
              <a:rPr lang="en-US" sz="2400" i="1" dirty="0" smtClean="0"/>
              <a:t>- Icelandic Low</a:t>
            </a:r>
          </a:p>
          <a:p>
            <a:pPr lvl="1"/>
            <a:r>
              <a:rPr lang="en-US" sz="2400" dirty="0" smtClean="0"/>
              <a:t>Contact zone between cold and warm air masses – polar front</a:t>
            </a:r>
          </a:p>
          <a:p>
            <a:r>
              <a:rPr lang="en-US" dirty="0" smtClean="0"/>
              <a:t>Polar High-Pressure Cells – </a:t>
            </a:r>
            <a:r>
              <a:rPr lang="en-US" sz="2800" dirty="0" smtClean="0"/>
              <a:t>frigid dry deserts</a:t>
            </a:r>
          </a:p>
          <a:p>
            <a:pPr lvl="1"/>
            <a:r>
              <a:rPr lang="en-US" sz="2595" dirty="0" smtClean="0"/>
              <a:t>Cold dry winds moving away from the poles</a:t>
            </a:r>
          </a:p>
          <a:p>
            <a:pPr lvl="1"/>
            <a:r>
              <a:rPr lang="en-US" sz="2595" dirty="0" smtClean="0"/>
              <a:t>Descending and diverging clockwise in the NH</a:t>
            </a:r>
          </a:p>
          <a:p>
            <a:pPr lvl="1"/>
            <a:r>
              <a:rPr lang="en-US" sz="2595" dirty="0" smtClean="0"/>
              <a:t>Forms the weak winds of the polar easterlies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762000"/>
          </a:xfrm>
        </p:spPr>
        <p:txBody>
          <a:bodyPr/>
          <a:lstStyle/>
          <a:p>
            <a:pPr eaLnBrk="1" hangingPunct="1"/>
            <a:r>
              <a:rPr lang="en-US">
                <a:solidFill>
                  <a:srgbClr val="16165D"/>
                </a:solidFill>
              </a:rPr>
              <a:t>General Atmospheric Circulation</a:t>
            </a:r>
          </a:p>
        </p:txBody>
      </p:sp>
      <p:pic>
        <p:nvPicPr>
          <p:cNvPr id="64515" name="Picture 5" descr="EG6_Figure_04_12a-L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30288" y="714375"/>
            <a:ext cx="7080250" cy="5792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4516" name="Text Box 4"/>
          <p:cNvSpPr txBox="1">
            <a:spLocks noChangeArrowheads="1"/>
          </p:cNvSpPr>
          <p:nvPr/>
        </p:nvSpPr>
        <p:spPr bwMode="auto">
          <a:xfrm>
            <a:off x="7831138" y="6291263"/>
            <a:ext cx="1312862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 Figure  4.12a</a:t>
            </a:r>
          </a:p>
        </p:txBody>
      </p:sp>
      <p:sp>
        <p:nvSpPr>
          <p:cNvPr id="64517" name="Rectangle 6"/>
          <p:cNvSpPr>
            <a:spLocks noChangeArrowheads="1"/>
          </p:cNvSpPr>
          <p:nvPr/>
        </p:nvSpPr>
        <p:spPr bwMode="auto">
          <a:xfrm>
            <a:off x="5211763" y="6529388"/>
            <a:ext cx="3544887" cy="252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algn="r" eaLnBrk="0" hangingPunct="0"/>
            <a:r>
              <a:rPr lang="en-US" sz="1400">
                <a:latin typeface="Arial" charset="0"/>
              </a:rPr>
              <a:t>Copyright © 2010 Pearson Education, Inc.</a:t>
            </a:r>
          </a:p>
        </p:txBody>
      </p:sp>
      <p:sp>
        <p:nvSpPr>
          <p:cNvPr id="64518" name="Rectangle 7"/>
          <p:cNvSpPr>
            <a:spLocks noChangeArrowheads="1"/>
          </p:cNvSpPr>
          <p:nvPr/>
        </p:nvSpPr>
        <p:spPr bwMode="auto">
          <a:xfrm>
            <a:off x="228600" y="6529388"/>
            <a:ext cx="4946650" cy="252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eaLnBrk="0" hangingPunct="0"/>
            <a:r>
              <a:rPr lang="en-US" sz="1400">
                <a:latin typeface="Arial" charset="0"/>
              </a:rPr>
              <a:t>Christopherson, </a:t>
            </a:r>
            <a:r>
              <a:rPr lang="en-US" sz="1400" i="1">
                <a:latin typeface="Arial" charset="0"/>
              </a:rPr>
              <a:t>Elemental Geosystems,</a:t>
            </a:r>
            <a:r>
              <a:rPr lang="en-US" sz="1400">
                <a:latin typeface="Arial" charset="0"/>
              </a:rPr>
              <a:t> Sixth Edition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 hidden="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075" name="Rectangle 3" descr="EG6_Table_04_02"/>
          <p:cNvSpPr>
            <a:spLocks noGrp="1" noChangeAspect="1" noChangeArrowheads="1"/>
          </p:cNvSpPr>
          <p:nvPr isPhoto="1"/>
        </p:nvSpPr>
        <p:spPr bwMode="auto">
          <a:xfrm>
            <a:off x="-258698" y="655773"/>
            <a:ext cx="9402698" cy="3133902"/>
          </a:xfrm>
          <a:prstGeom prst="rect">
            <a:avLst/>
          </a:prstGeom>
          <a:blipFill dpi="0" rotWithShape="1">
            <a:blip r:embed="rId2"/>
            <a:srcRect/>
            <a:stretch>
              <a:fillRect r="-27"/>
            </a:stretch>
          </a:blipFill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Upper Atmospheric Circulation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Using a 500-mb level to analyze upper-air winds – a pressure reference datum in the upper atmosphere</a:t>
            </a:r>
          </a:p>
          <a:p>
            <a:pPr lvl="1"/>
            <a:r>
              <a:rPr lang="en-US" dirty="0" smtClean="0"/>
              <a:t>Ridges and troughs</a:t>
            </a:r>
          </a:p>
          <a:p>
            <a:r>
              <a:rPr lang="en-US" dirty="0" err="1" smtClean="0"/>
              <a:t>Rossby</a:t>
            </a:r>
            <a:r>
              <a:rPr lang="en-US" dirty="0" smtClean="0"/>
              <a:t> waves – </a:t>
            </a:r>
            <a:r>
              <a:rPr lang="en-US" sz="3027" dirty="0" smtClean="0"/>
              <a:t>upper level westerly wind</a:t>
            </a:r>
            <a:endParaRPr lang="en-US" dirty="0" smtClean="0"/>
          </a:p>
          <a:p>
            <a:pPr lvl="1"/>
            <a:r>
              <a:rPr lang="en-US" dirty="0" smtClean="0"/>
              <a:t>Brings tongues of cold air southward, meeting warmer tropical air moving northward</a:t>
            </a:r>
          </a:p>
          <a:p>
            <a:r>
              <a:rPr lang="en-US" dirty="0" smtClean="0"/>
              <a:t>Jet streams</a:t>
            </a:r>
          </a:p>
          <a:p>
            <a:pPr lvl="1"/>
            <a:r>
              <a:rPr lang="en-US" dirty="0" smtClean="0"/>
              <a:t>Upper level westerly wind</a:t>
            </a:r>
          </a:p>
          <a:p>
            <a:pPr lvl="1"/>
            <a:r>
              <a:rPr lang="en-US" dirty="0" smtClean="0"/>
              <a:t>Polar jet stream; 7,600 to 10,700m ~ 50</a:t>
            </a:r>
            <a:r>
              <a:rPr lang="en-US" baseline="30000" dirty="0" smtClean="0"/>
              <a:t>o</a:t>
            </a:r>
            <a:r>
              <a:rPr lang="en-US" dirty="0" smtClean="0"/>
              <a:t> -70</a:t>
            </a:r>
            <a:r>
              <a:rPr lang="en-US" baseline="30000" dirty="0" smtClean="0"/>
              <a:t>o</a:t>
            </a:r>
            <a:r>
              <a:rPr lang="en-US" dirty="0" smtClean="0"/>
              <a:t> N/S lat.</a:t>
            </a:r>
          </a:p>
          <a:p>
            <a:pPr lvl="1"/>
            <a:r>
              <a:rPr lang="en-US" dirty="0" smtClean="0"/>
              <a:t>Subtropical jet stream 9,100 to 13,700m ~ 20</a:t>
            </a:r>
            <a:r>
              <a:rPr lang="en-US" baseline="30000" dirty="0" smtClean="0"/>
              <a:t>o</a:t>
            </a:r>
            <a:r>
              <a:rPr lang="en-US" dirty="0" smtClean="0"/>
              <a:t> -50</a:t>
            </a:r>
            <a:r>
              <a:rPr lang="en-US" baseline="30000" dirty="0" smtClean="0"/>
              <a:t>o</a:t>
            </a:r>
            <a:r>
              <a:rPr lang="en-US" dirty="0" smtClean="0"/>
              <a:t> N/S lat.</a:t>
            </a:r>
          </a:p>
          <a:p>
            <a:pPr lvl="1"/>
            <a:r>
              <a:rPr lang="en-US" dirty="0" smtClean="0"/>
              <a:t>Located around the </a:t>
            </a:r>
            <a:r>
              <a:rPr lang="en-US" dirty="0" err="1" smtClean="0"/>
              <a:t>tropopause</a:t>
            </a:r>
            <a:r>
              <a:rPr lang="en-US" smtClean="0"/>
              <a:t> (~9km)</a:t>
            </a:r>
            <a:endParaRPr lang="en-US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10" name="Picture 6" descr="EG6_Figure_04_15a-L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696912"/>
            <a:ext cx="9144000" cy="6161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8611" name="Rectangle 1026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705569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>
                <a:solidFill>
                  <a:srgbClr val="16165D"/>
                </a:solidFill>
              </a:rPr>
              <a:t>500-mb Pressure Map</a:t>
            </a:r>
          </a:p>
        </p:txBody>
      </p:sp>
      <p:sp>
        <p:nvSpPr>
          <p:cNvPr id="68612" name="Text Box 1027"/>
          <p:cNvSpPr txBox="1">
            <a:spLocks noChangeArrowheads="1"/>
          </p:cNvSpPr>
          <p:nvPr/>
        </p:nvSpPr>
        <p:spPr bwMode="auto">
          <a:xfrm>
            <a:off x="3984625" y="6232525"/>
            <a:ext cx="117157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Figure  4.15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762000"/>
          </a:xfrm>
        </p:spPr>
        <p:txBody>
          <a:bodyPr/>
          <a:lstStyle/>
          <a:p>
            <a:pPr eaLnBrk="1" hangingPunct="1"/>
            <a:r>
              <a:rPr lang="en-US">
                <a:solidFill>
                  <a:srgbClr val="16165D"/>
                </a:solidFill>
              </a:rPr>
              <a:t>Rossby Waves</a:t>
            </a:r>
          </a:p>
        </p:txBody>
      </p:sp>
      <p:sp>
        <p:nvSpPr>
          <p:cNvPr id="70659" name="Text Box 3"/>
          <p:cNvSpPr txBox="1">
            <a:spLocks noChangeArrowheads="1"/>
          </p:cNvSpPr>
          <p:nvPr/>
        </p:nvSpPr>
        <p:spPr bwMode="auto">
          <a:xfrm>
            <a:off x="7848600" y="6215063"/>
            <a:ext cx="117157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Figure  4.16</a:t>
            </a:r>
          </a:p>
        </p:txBody>
      </p:sp>
      <p:pic>
        <p:nvPicPr>
          <p:cNvPr id="70660" name="Picture 5" descr="EG6_Figure_04_16-L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00275" y="749300"/>
            <a:ext cx="4741863" cy="5826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0661" name="Rectangle 6"/>
          <p:cNvSpPr>
            <a:spLocks noChangeArrowheads="1"/>
          </p:cNvSpPr>
          <p:nvPr/>
        </p:nvSpPr>
        <p:spPr bwMode="auto">
          <a:xfrm>
            <a:off x="5211763" y="6529388"/>
            <a:ext cx="3544887" cy="252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algn="r" eaLnBrk="0" hangingPunct="0"/>
            <a:r>
              <a:rPr lang="en-US" sz="1400">
                <a:latin typeface="Arial" charset="0"/>
              </a:rPr>
              <a:t>Copyright © 2010 Pearson Education, Inc.</a:t>
            </a:r>
          </a:p>
        </p:txBody>
      </p:sp>
      <p:sp>
        <p:nvSpPr>
          <p:cNvPr id="70662" name="Rectangle 7"/>
          <p:cNvSpPr>
            <a:spLocks noChangeArrowheads="1"/>
          </p:cNvSpPr>
          <p:nvPr/>
        </p:nvSpPr>
        <p:spPr bwMode="auto">
          <a:xfrm>
            <a:off x="228600" y="6529388"/>
            <a:ext cx="4946650" cy="252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eaLnBrk="0" hangingPunct="0"/>
            <a:r>
              <a:rPr lang="en-US" sz="1400">
                <a:latin typeface="Arial" charset="0"/>
              </a:rPr>
              <a:t>Christopherson, </a:t>
            </a:r>
            <a:r>
              <a:rPr lang="en-US" sz="1400" i="1">
                <a:latin typeface="Arial" charset="0"/>
              </a:rPr>
              <a:t>Elemental Geosystems,</a:t>
            </a:r>
            <a:r>
              <a:rPr lang="en-US" sz="1400">
                <a:latin typeface="Arial" charset="0"/>
              </a:rPr>
              <a:t> Sixth Edition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706" name="Picture 5" descr="EG6_Figure_04_17-L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19163" y="50800"/>
            <a:ext cx="7304087" cy="6584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2707" name="Rectangle 2"/>
          <p:cNvSpPr>
            <a:spLocks noGrp="1" noChangeArrowheads="1"/>
          </p:cNvSpPr>
          <p:nvPr>
            <p:ph type="title"/>
          </p:nvPr>
        </p:nvSpPr>
        <p:spPr>
          <a:xfrm>
            <a:off x="347663" y="0"/>
            <a:ext cx="7772400" cy="762000"/>
          </a:xfrm>
        </p:spPr>
        <p:txBody>
          <a:bodyPr/>
          <a:lstStyle/>
          <a:p>
            <a:pPr algn="l" eaLnBrk="1" hangingPunct="1"/>
            <a:r>
              <a:rPr lang="en-US">
                <a:solidFill>
                  <a:srgbClr val="16165D"/>
                </a:solidFill>
              </a:rPr>
              <a:t>Jet Streams</a:t>
            </a:r>
          </a:p>
        </p:txBody>
      </p:sp>
      <p:sp>
        <p:nvSpPr>
          <p:cNvPr id="72708" name="Text Box 3"/>
          <p:cNvSpPr txBox="1">
            <a:spLocks noChangeArrowheads="1"/>
          </p:cNvSpPr>
          <p:nvPr/>
        </p:nvSpPr>
        <p:spPr bwMode="auto">
          <a:xfrm>
            <a:off x="7972425" y="6191250"/>
            <a:ext cx="117157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Figure  4.17</a:t>
            </a:r>
          </a:p>
        </p:txBody>
      </p:sp>
      <p:sp>
        <p:nvSpPr>
          <p:cNvPr id="72709" name="Rectangle 6"/>
          <p:cNvSpPr>
            <a:spLocks noChangeArrowheads="1"/>
          </p:cNvSpPr>
          <p:nvPr/>
        </p:nvSpPr>
        <p:spPr bwMode="auto">
          <a:xfrm>
            <a:off x="5211763" y="6529388"/>
            <a:ext cx="3544887" cy="252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algn="r" eaLnBrk="0" hangingPunct="0"/>
            <a:r>
              <a:rPr lang="en-US" sz="1400">
                <a:latin typeface="Arial" charset="0"/>
              </a:rPr>
              <a:t>Copyright © 2010 Pearson Education, Inc.</a:t>
            </a:r>
          </a:p>
        </p:txBody>
      </p:sp>
      <p:sp>
        <p:nvSpPr>
          <p:cNvPr id="72710" name="Rectangle 7"/>
          <p:cNvSpPr>
            <a:spLocks noChangeArrowheads="1"/>
          </p:cNvSpPr>
          <p:nvPr/>
        </p:nvSpPr>
        <p:spPr bwMode="auto">
          <a:xfrm>
            <a:off x="228600" y="6529388"/>
            <a:ext cx="4946650" cy="252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eaLnBrk="0" hangingPunct="0"/>
            <a:r>
              <a:rPr lang="en-US" sz="1400">
                <a:latin typeface="Arial" charset="0"/>
              </a:rPr>
              <a:t>Christopherson, </a:t>
            </a:r>
            <a:r>
              <a:rPr lang="en-US" sz="1400" i="1">
                <a:latin typeface="Arial" charset="0"/>
              </a:rPr>
              <a:t>Elemental Geosystems,</a:t>
            </a:r>
            <a:r>
              <a:rPr lang="en-US" sz="1400">
                <a:latin typeface="Arial" charset="0"/>
              </a:rPr>
              <a:t> Sixth Edition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440041" y="4419600"/>
            <a:ext cx="370395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Average location of 2 jet </a:t>
            </a:r>
          </a:p>
          <a:p>
            <a:r>
              <a:rPr lang="en-US" sz="2400" dirty="0" smtClean="0"/>
              <a:t>streams over North America</a:t>
            </a:r>
            <a:endParaRPr lang="en-US" sz="2400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Multiyear Oscillations in Global Circulation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El Nino-Southern Oscillation (ENSO)</a:t>
            </a:r>
          </a:p>
          <a:p>
            <a:pPr lvl="1"/>
            <a:r>
              <a:rPr lang="en-US" dirty="0" smtClean="0"/>
              <a:t>Described later in lecture</a:t>
            </a:r>
          </a:p>
          <a:p>
            <a:r>
              <a:rPr lang="en-US" dirty="0" smtClean="0"/>
              <a:t>North Atlantic Oscillation (NAO) &amp; Arctic Oscillation (AO)</a:t>
            </a:r>
          </a:p>
          <a:p>
            <a:pPr lvl="1"/>
            <a:r>
              <a:rPr lang="en-US" dirty="0" smtClean="0"/>
              <a:t>Large scale mode of natural climate variability having huge impacts on the North Atlantic and surrounding regions and Arctic respectively</a:t>
            </a:r>
          </a:p>
          <a:p>
            <a:pPr lvl="1"/>
            <a:r>
              <a:rPr lang="en-US" dirty="0" smtClean="0"/>
              <a:t>Both experience a positive phase and a negative phase</a:t>
            </a:r>
          </a:p>
          <a:p>
            <a:pPr marL="457200" lvl="1" indent="0">
              <a:buNone/>
            </a:pPr>
            <a:r>
              <a:rPr lang="en-US" dirty="0" smtClean="0"/>
              <a:t> 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North Atlantic Oscillation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457200" lvl="1" indent="0">
              <a:buNone/>
            </a:pPr>
            <a:r>
              <a:rPr lang="en-US" dirty="0" smtClean="0"/>
              <a:t>Positive Phase</a:t>
            </a:r>
            <a:endParaRPr lang="en-US" dirty="0"/>
          </a:p>
          <a:p>
            <a:pPr lvl="2"/>
            <a:r>
              <a:rPr lang="en-US" dirty="0" smtClean="0"/>
              <a:t>Icelandic low pressure system is lower in pressure than normal</a:t>
            </a:r>
          </a:p>
          <a:p>
            <a:pPr lvl="2"/>
            <a:r>
              <a:rPr lang="en-US" dirty="0" smtClean="0"/>
              <a:t>Azores subtropical high pressure system is stronger than normal</a:t>
            </a:r>
          </a:p>
          <a:p>
            <a:pPr lvl="2"/>
            <a:r>
              <a:rPr lang="en-US" dirty="0" smtClean="0"/>
              <a:t>Results in more and stronger winter storms crossing the Atlantic Ocean on a more northerly track</a:t>
            </a:r>
          </a:p>
          <a:p>
            <a:pPr lvl="2"/>
            <a:r>
              <a:rPr lang="en-US" dirty="0"/>
              <a:t>warm and wet winters in Europe and </a:t>
            </a:r>
            <a:r>
              <a:rPr lang="en-US" dirty="0" smtClean="0"/>
              <a:t>cold </a:t>
            </a:r>
            <a:r>
              <a:rPr lang="en-US" dirty="0"/>
              <a:t>and dry winters in northern Canada and </a:t>
            </a:r>
            <a:r>
              <a:rPr lang="en-US" dirty="0" smtClean="0"/>
              <a:t>Greenland</a:t>
            </a:r>
            <a:endParaRPr lang="en-US" dirty="0"/>
          </a:p>
          <a:p>
            <a:pPr lvl="2"/>
            <a:r>
              <a:rPr lang="en-US" dirty="0"/>
              <a:t>t</a:t>
            </a:r>
            <a:r>
              <a:rPr lang="en-US" dirty="0" smtClean="0"/>
              <a:t>he </a:t>
            </a:r>
            <a:r>
              <a:rPr lang="en-US" dirty="0"/>
              <a:t>eastern US experiences mild and wet winter conditions</a:t>
            </a:r>
          </a:p>
          <a:p>
            <a:pPr lvl="2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74718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08616" cy="610277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6211669"/>
            <a:ext cx="910861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10 km</a:t>
            </a:r>
            <a:r>
              <a:rPr lang="en-US" baseline="30000" dirty="0" smtClean="0"/>
              <a:t>3</a:t>
            </a:r>
            <a:r>
              <a:rPr lang="en-US" dirty="0" smtClean="0"/>
              <a:t> of magma, and 20,000,000 </a:t>
            </a:r>
            <a:r>
              <a:rPr lang="en-US" dirty="0" err="1" smtClean="0"/>
              <a:t>t</a:t>
            </a:r>
            <a:r>
              <a:rPr lang="en-US" dirty="0" smtClean="0"/>
              <a:t> of SO</a:t>
            </a:r>
            <a:r>
              <a:rPr lang="en-US" baseline="-25000" dirty="0" smtClean="0"/>
              <a:t>2</a:t>
            </a:r>
            <a:r>
              <a:rPr lang="en-US" dirty="0" smtClean="0"/>
              <a:t>, bringing vast quantities of minerals and metals to the surface environment, the ash cloud from the volcano covered an area of some 125,000 km</a:t>
            </a:r>
            <a:r>
              <a:rPr lang="en-US" baseline="30000" dirty="0" smtClean="0"/>
              <a:t>2</a:t>
            </a:r>
            <a:r>
              <a:rPr lang="en-US" dirty="0" smtClean="0"/>
              <a:t> </a:t>
            </a:r>
          </a:p>
          <a:p>
            <a:r>
              <a:rPr lang="en-US" dirty="0" smtClean="0"/>
              <a:t> </a:t>
            </a:r>
            <a:endParaRPr lang="en-US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North Atlantic Oscillation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Negative Phase</a:t>
            </a:r>
          </a:p>
          <a:p>
            <a:pPr lvl="1"/>
            <a:r>
              <a:rPr lang="en-US" dirty="0"/>
              <a:t>shows a weak subtropical high and a weak Icelandic </a:t>
            </a:r>
            <a:r>
              <a:rPr lang="en-US" dirty="0" smtClean="0"/>
              <a:t>low</a:t>
            </a:r>
          </a:p>
          <a:p>
            <a:pPr lvl="1"/>
            <a:r>
              <a:rPr lang="en-US" dirty="0"/>
              <a:t>The reduced pressure gradient results in fewer and weaker winter storms crossing on a more west-east pathway </a:t>
            </a:r>
            <a:endParaRPr lang="en-US" dirty="0" smtClean="0"/>
          </a:p>
          <a:p>
            <a:pPr lvl="1"/>
            <a:r>
              <a:rPr lang="en-US" dirty="0"/>
              <a:t>They bring moist air into the Mediterranean and cold air to northern Europe</a:t>
            </a:r>
          </a:p>
          <a:p>
            <a:pPr lvl="1"/>
            <a:r>
              <a:rPr lang="en-US" dirty="0"/>
              <a:t>The US east coast experiences more cold air outbreaks and hence snowy weather conditions.</a:t>
            </a:r>
          </a:p>
          <a:p>
            <a:pPr lvl="1"/>
            <a:r>
              <a:rPr lang="en-US" dirty="0"/>
              <a:t>Greenland, however, will have milder winter temperatures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846699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egative phase NA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2291" y="3499328"/>
            <a:ext cx="5546990" cy="3358672"/>
          </a:xfrm>
          <a:prstGeom prst="rect">
            <a:avLst/>
          </a:prstGeom>
        </p:spPr>
      </p:pic>
      <p:pic>
        <p:nvPicPr>
          <p:cNvPr id="3" name="Picture 2" descr="positive phase NA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93" y="140656"/>
            <a:ext cx="5546990" cy="3358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3365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38667" y="0"/>
            <a:ext cx="8449733" cy="43518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-96634" y="4227615"/>
            <a:ext cx="450038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dirty="0" smtClean="0"/>
              <a:t>High &amp; Low pressure systems stronger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Stronger west to east Jet stream </a:t>
            </a:r>
          </a:p>
          <a:p>
            <a:r>
              <a:rPr lang="en-US" dirty="0" smtClean="0"/>
              <a:t>       cross the eastern Atlantic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Colder winds stay up north in Canada and Alaska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Northerly winds blow in the Labrador Sea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Southerly winds move through the Norwegian Sea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900728" y="4354926"/>
            <a:ext cx="388767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Weaker High and low pressure systems than normal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Jet stream tends to ‘buckle’ more across eastern NA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Colder Northerly winds from the arctic move way southward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Southerly winds move inland toward Europe</a:t>
            </a:r>
            <a:endParaRPr lang="en-US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76829"/>
          </a:xfrm>
        </p:spPr>
        <p:txBody>
          <a:bodyPr>
            <a:normAutofit/>
          </a:bodyPr>
          <a:lstStyle/>
          <a:p>
            <a:r>
              <a:rPr lang="en-US" sz="3600" dirty="0" smtClean="0"/>
              <a:t>Multiyear Oscillations in Global Circulation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05467"/>
            <a:ext cx="8229600" cy="513080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Arctic Oscillation (AO)</a:t>
            </a:r>
          </a:p>
          <a:p>
            <a:pPr lvl="1"/>
            <a:r>
              <a:rPr lang="en-US" dirty="0" smtClean="0"/>
              <a:t>Associated with the NAO especially in winter</a:t>
            </a:r>
          </a:p>
          <a:p>
            <a:pPr lvl="1"/>
            <a:r>
              <a:rPr lang="en-US" dirty="0" smtClean="0"/>
              <a:t>Produces 2 phases of the AO Index which correlates to the 2 phases of the NAO</a:t>
            </a:r>
          </a:p>
          <a:p>
            <a:pPr lvl="1"/>
            <a:r>
              <a:rPr lang="en-US" dirty="0" smtClean="0"/>
              <a:t>warm phase</a:t>
            </a:r>
          </a:p>
          <a:p>
            <a:pPr lvl="1"/>
            <a:r>
              <a:rPr lang="en-US" dirty="0" smtClean="0"/>
              <a:t>cold phase</a:t>
            </a:r>
          </a:p>
          <a:p>
            <a:r>
              <a:rPr lang="en-US" dirty="0" smtClean="0"/>
              <a:t>Pacific Decadal Oscillation</a:t>
            </a:r>
          </a:p>
          <a:p>
            <a:pPr lvl="1"/>
            <a:r>
              <a:rPr lang="en-US" dirty="0" smtClean="0"/>
              <a:t>20 – 30 year oscillation in the pacific Ocean</a:t>
            </a:r>
          </a:p>
          <a:p>
            <a:pPr lvl="1"/>
            <a:r>
              <a:rPr lang="en-US" dirty="0" smtClean="0"/>
              <a:t>2 regions of sea-surface temperatures: #1 the northern and tropical western Pacific and #2 the eastern tropical Pacific, along the west coast 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46667" y="1269999"/>
            <a:ext cx="7467600" cy="50461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Arctic Oscillation – warm phase</a:t>
            </a:r>
            <a:endParaRPr lang="en-US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49867" y="1473199"/>
            <a:ext cx="7128933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Arctic Oscillation – cool phase</a:t>
            </a:r>
            <a:endParaRPr lang="en-US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dirty="0"/>
              <a:t>Land–Sea Breezes</a:t>
            </a:r>
          </a:p>
          <a:p>
            <a:pPr eaLnBrk="1" hangingPunct="1"/>
            <a:r>
              <a:rPr lang="en-US" dirty="0"/>
              <a:t>Mountain–Valley Breezes</a:t>
            </a:r>
          </a:p>
          <a:p>
            <a:pPr lvl="1"/>
            <a:r>
              <a:rPr lang="en-US" dirty="0"/>
              <a:t>Katabatic </a:t>
            </a:r>
            <a:r>
              <a:rPr lang="en-US" dirty="0" smtClean="0"/>
              <a:t>Winds</a:t>
            </a:r>
          </a:p>
          <a:p>
            <a:pPr lvl="2"/>
            <a:r>
              <a:rPr lang="en-US" dirty="0" smtClean="0"/>
              <a:t>ferocious winds that blow off the ice sheets of Antarctica and Greenland</a:t>
            </a:r>
          </a:p>
          <a:p>
            <a:pPr eaLnBrk="1" hangingPunct="1"/>
            <a:r>
              <a:rPr lang="en-US" dirty="0" smtClean="0"/>
              <a:t>Monsoonal Winds</a:t>
            </a:r>
          </a:p>
          <a:p>
            <a:pPr lvl="1"/>
            <a:r>
              <a:rPr lang="en-US" dirty="0" smtClean="0"/>
              <a:t>Regional wind systems – those over southeast Asia, Indonesia, India, northern Australia, equatorial Africa &amp; southern Arizona</a:t>
            </a:r>
          </a:p>
        </p:txBody>
      </p:sp>
      <p:sp>
        <p:nvSpPr>
          <p:cNvPr id="7475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solidFill>
                  <a:srgbClr val="16165D"/>
                </a:solidFill>
                <a:ea typeface="Times New Roman" charset="0"/>
                <a:cs typeface="Times New Roman" charset="0"/>
              </a:rPr>
              <a:t>Local Winds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802" name="Picture 5" descr="EG6_Figure_04_18-L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700" y="125413"/>
            <a:ext cx="7431088" cy="6513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6803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8458200" cy="1470025"/>
          </a:xfrm>
        </p:spPr>
        <p:txBody>
          <a:bodyPr/>
          <a:lstStyle/>
          <a:p>
            <a:pPr algn="r" eaLnBrk="1" hangingPunct="1"/>
            <a:r>
              <a:rPr lang="en-US">
                <a:solidFill>
                  <a:srgbClr val="16165D"/>
                </a:solidFill>
              </a:rPr>
              <a:t>Land–Sea              </a:t>
            </a:r>
            <a:br>
              <a:rPr lang="en-US">
                <a:solidFill>
                  <a:srgbClr val="16165D"/>
                </a:solidFill>
              </a:rPr>
            </a:br>
            <a:r>
              <a:rPr lang="en-US">
                <a:solidFill>
                  <a:srgbClr val="16165D"/>
                </a:solidFill>
              </a:rPr>
              <a:t>Breezes</a:t>
            </a:r>
          </a:p>
        </p:txBody>
      </p:sp>
      <p:sp>
        <p:nvSpPr>
          <p:cNvPr id="76804" name="Text Box 3"/>
          <p:cNvSpPr txBox="1">
            <a:spLocks noChangeArrowheads="1"/>
          </p:cNvSpPr>
          <p:nvPr/>
        </p:nvSpPr>
        <p:spPr bwMode="auto">
          <a:xfrm>
            <a:off x="7848600" y="6272213"/>
            <a:ext cx="117157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Figure  4.18</a:t>
            </a:r>
          </a:p>
        </p:txBody>
      </p:sp>
      <p:sp>
        <p:nvSpPr>
          <p:cNvPr id="76805" name="Rectangle 6"/>
          <p:cNvSpPr>
            <a:spLocks noChangeArrowheads="1"/>
          </p:cNvSpPr>
          <p:nvPr/>
        </p:nvSpPr>
        <p:spPr bwMode="auto">
          <a:xfrm>
            <a:off x="5211763" y="6529388"/>
            <a:ext cx="3544887" cy="252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algn="r" eaLnBrk="0" hangingPunct="0"/>
            <a:r>
              <a:rPr lang="en-US" sz="1400">
                <a:latin typeface="Arial" charset="0"/>
              </a:rPr>
              <a:t>Copyright © 2010 Pearson Education, Inc.</a:t>
            </a:r>
          </a:p>
        </p:txBody>
      </p:sp>
      <p:sp>
        <p:nvSpPr>
          <p:cNvPr id="76806" name="Rectangle 7"/>
          <p:cNvSpPr>
            <a:spLocks noChangeArrowheads="1"/>
          </p:cNvSpPr>
          <p:nvPr/>
        </p:nvSpPr>
        <p:spPr bwMode="auto">
          <a:xfrm>
            <a:off x="228600" y="6529388"/>
            <a:ext cx="4946650" cy="252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eaLnBrk="0" hangingPunct="0"/>
            <a:r>
              <a:rPr lang="en-US" sz="1400">
                <a:latin typeface="Arial" charset="0"/>
              </a:rPr>
              <a:t>Christopherson, </a:t>
            </a:r>
            <a:r>
              <a:rPr lang="en-US" sz="1400" i="1">
                <a:latin typeface="Arial" charset="0"/>
              </a:rPr>
              <a:t>Elemental Geosystems,</a:t>
            </a:r>
            <a:r>
              <a:rPr lang="en-US" sz="1400">
                <a:latin typeface="Arial" charset="0"/>
              </a:rPr>
              <a:t> Sixth Edition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Grp="1" noChangeArrowheads="1"/>
          </p:cNvSpPr>
          <p:nvPr>
            <p:ph type="title"/>
          </p:nvPr>
        </p:nvSpPr>
        <p:spPr>
          <a:xfrm>
            <a:off x="1225550" y="76200"/>
            <a:ext cx="7918450" cy="1358900"/>
          </a:xfrm>
        </p:spPr>
        <p:txBody>
          <a:bodyPr/>
          <a:lstStyle/>
          <a:p>
            <a:pPr algn="r" eaLnBrk="1" hangingPunct="1"/>
            <a:r>
              <a:rPr lang="en-US" sz="4000">
                <a:solidFill>
                  <a:srgbClr val="16165D"/>
                </a:solidFill>
              </a:rPr>
              <a:t>Mountain–</a:t>
            </a:r>
            <a:br>
              <a:rPr lang="en-US" sz="4000">
                <a:solidFill>
                  <a:srgbClr val="16165D"/>
                </a:solidFill>
              </a:rPr>
            </a:br>
            <a:r>
              <a:rPr lang="en-US" sz="4000">
                <a:solidFill>
                  <a:srgbClr val="16165D"/>
                </a:solidFill>
              </a:rPr>
              <a:t>Valley Breezes</a:t>
            </a:r>
          </a:p>
        </p:txBody>
      </p:sp>
      <p:sp>
        <p:nvSpPr>
          <p:cNvPr id="78851" name="Text Box 6"/>
          <p:cNvSpPr txBox="1">
            <a:spLocks noChangeArrowheads="1"/>
          </p:cNvSpPr>
          <p:nvPr/>
        </p:nvSpPr>
        <p:spPr bwMode="auto">
          <a:xfrm>
            <a:off x="7905750" y="6099175"/>
            <a:ext cx="12382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800"/>
              <a:t>Figure 4.19</a:t>
            </a:r>
          </a:p>
        </p:txBody>
      </p:sp>
      <p:pic>
        <p:nvPicPr>
          <p:cNvPr id="78852" name="Picture 5" descr="EG6_Figure_04_19-L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5400" y="0"/>
            <a:ext cx="5773738" cy="6584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8853" name="Rectangle 6"/>
          <p:cNvSpPr>
            <a:spLocks noChangeArrowheads="1"/>
          </p:cNvSpPr>
          <p:nvPr/>
        </p:nvSpPr>
        <p:spPr bwMode="auto">
          <a:xfrm>
            <a:off x="5211763" y="6529388"/>
            <a:ext cx="3544887" cy="252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algn="r" eaLnBrk="0" hangingPunct="0"/>
            <a:r>
              <a:rPr lang="en-US" sz="1400">
                <a:latin typeface="Arial" charset="0"/>
              </a:rPr>
              <a:t>Copyright © 2010 Pearson Education, Inc.</a:t>
            </a:r>
          </a:p>
        </p:txBody>
      </p:sp>
      <p:sp>
        <p:nvSpPr>
          <p:cNvPr id="78854" name="Rectangle 7"/>
          <p:cNvSpPr>
            <a:spLocks noChangeArrowheads="1"/>
          </p:cNvSpPr>
          <p:nvPr/>
        </p:nvSpPr>
        <p:spPr bwMode="auto">
          <a:xfrm>
            <a:off x="228600" y="6529388"/>
            <a:ext cx="4946650" cy="252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eaLnBrk="0" hangingPunct="0"/>
            <a:r>
              <a:rPr lang="en-US" sz="1400">
                <a:latin typeface="Arial" charset="0"/>
              </a:rPr>
              <a:t>Christopherson, </a:t>
            </a:r>
            <a:r>
              <a:rPr lang="en-US" sz="1400" i="1">
                <a:latin typeface="Arial" charset="0"/>
              </a:rPr>
              <a:t>Elemental Geosystems,</a:t>
            </a:r>
            <a:r>
              <a:rPr lang="en-US" sz="1400">
                <a:latin typeface="Arial" charset="0"/>
              </a:rPr>
              <a:t> Sixth Edition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762000"/>
          </a:xfrm>
        </p:spPr>
        <p:txBody>
          <a:bodyPr/>
          <a:lstStyle/>
          <a:p>
            <a:pPr eaLnBrk="1" hangingPunct="1"/>
            <a:r>
              <a:rPr lang="en-US">
                <a:solidFill>
                  <a:srgbClr val="16165D"/>
                </a:solidFill>
                <a:ea typeface="Times New Roman" charset="0"/>
                <a:cs typeface="Times New Roman" charset="0"/>
              </a:rPr>
              <a:t>The Asian Monsoon</a:t>
            </a:r>
          </a:p>
        </p:txBody>
      </p:sp>
      <p:sp>
        <p:nvSpPr>
          <p:cNvPr id="80899" name="Text Box 4"/>
          <p:cNvSpPr txBox="1">
            <a:spLocks noChangeArrowheads="1"/>
          </p:cNvSpPr>
          <p:nvPr/>
        </p:nvSpPr>
        <p:spPr bwMode="auto">
          <a:xfrm>
            <a:off x="7161213" y="6197600"/>
            <a:ext cx="117157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Figure  4.20</a:t>
            </a:r>
          </a:p>
        </p:txBody>
      </p:sp>
      <p:pic>
        <p:nvPicPr>
          <p:cNvPr id="80900" name="Picture 5" descr="EG6_Figure_04_20a-L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54250" y="695325"/>
            <a:ext cx="4635500" cy="5889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0901" name="Rectangle 6"/>
          <p:cNvSpPr>
            <a:spLocks noChangeArrowheads="1"/>
          </p:cNvSpPr>
          <p:nvPr/>
        </p:nvSpPr>
        <p:spPr bwMode="auto">
          <a:xfrm>
            <a:off x="5211763" y="6529388"/>
            <a:ext cx="3544887" cy="252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algn="r" eaLnBrk="0" hangingPunct="0"/>
            <a:r>
              <a:rPr lang="en-US" sz="1400">
                <a:latin typeface="Arial" charset="0"/>
              </a:rPr>
              <a:t>Copyright © 2010 Pearson Education, Inc.</a:t>
            </a:r>
          </a:p>
        </p:txBody>
      </p:sp>
      <p:sp>
        <p:nvSpPr>
          <p:cNvPr id="80902" name="Rectangle 7"/>
          <p:cNvSpPr>
            <a:spLocks noChangeArrowheads="1"/>
          </p:cNvSpPr>
          <p:nvPr/>
        </p:nvSpPr>
        <p:spPr bwMode="auto">
          <a:xfrm>
            <a:off x="228600" y="6529388"/>
            <a:ext cx="4946650" cy="252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eaLnBrk="0" hangingPunct="0"/>
            <a:r>
              <a:rPr lang="en-US" sz="1400">
                <a:latin typeface="Arial" charset="0"/>
              </a:rPr>
              <a:t>Christopherson, </a:t>
            </a:r>
            <a:r>
              <a:rPr lang="en-US" sz="1400" i="1">
                <a:latin typeface="Arial" charset="0"/>
              </a:rPr>
              <a:t>Elemental Geosystems,</a:t>
            </a:r>
            <a:r>
              <a:rPr lang="en-US" sz="1400">
                <a:latin typeface="Arial" charset="0"/>
              </a:rPr>
              <a:t> Sixth Edition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17600" y="0"/>
            <a:ext cx="66548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244325" y="6027003"/>
            <a:ext cx="48695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Satellite image of Icelandic Volcano’s</a:t>
            </a:r>
          </a:p>
          <a:p>
            <a:r>
              <a:rPr lang="en-US" sz="2400" b="1" dirty="0" smtClean="0"/>
              <a:t> ash column</a:t>
            </a:r>
            <a:endParaRPr lang="en-US" sz="2400" b="1"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 hidden="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3491" name="Rectangle 3" descr="EG6_Figure_04_20b-L"/>
          <p:cNvSpPr>
            <a:spLocks noGrp="1" noChangeAspect="1" noChangeArrowheads="1"/>
          </p:cNvSpPr>
          <p:nvPr isPhoto="1"/>
        </p:nvSpPr>
        <p:spPr bwMode="auto">
          <a:xfrm>
            <a:off x="1836048" y="-39537"/>
            <a:ext cx="5549557" cy="7035950"/>
          </a:xfrm>
          <a:prstGeom prst="rect">
            <a:avLst/>
          </a:prstGeom>
          <a:blipFill dpi="0" rotWithShape="1">
            <a:blip r:embed="rId2"/>
            <a:srcRect/>
            <a:stretch>
              <a:fillRect r="-18"/>
            </a:stretch>
          </a:blipFill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eaLnBrk="1" hangingPunct="1"/>
            <a:r>
              <a:rPr lang="en-US" dirty="0" smtClean="0">
                <a:ea typeface="Times New Roman" charset="0"/>
                <a:cs typeface="Times New Roman" charset="0"/>
              </a:rPr>
              <a:t>Earth’s atmosphere &amp; oceanic circulations are closely related</a:t>
            </a:r>
          </a:p>
          <a:p>
            <a:pPr eaLnBrk="1" hangingPunct="1"/>
            <a:r>
              <a:rPr lang="en-US" dirty="0" smtClean="0">
                <a:ea typeface="Times New Roman" charset="0"/>
                <a:cs typeface="Times New Roman" charset="0"/>
              </a:rPr>
              <a:t>Oceanic circulation</a:t>
            </a:r>
          </a:p>
          <a:p>
            <a:pPr lvl="1"/>
            <a:r>
              <a:rPr lang="en-US" dirty="0" smtClean="0">
                <a:ea typeface="Times New Roman" charset="0"/>
                <a:cs typeface="Times New Roman" charset="0"/>
              </a:rPr>
              <a:t>driving force for ocean currents is the frictional drag of the winds</a:t>
            </a:r>
          </a:p>
          <a:p>
            <a:pPr lvl="1"/>
            <a:r>
              <a:rPr lang="en-US" dirty="0" smtClean="0">
                <a:ea typeface="Times New Roman" charset="0"/>
                <a:cs typeface="Times New Roman" charset="0"/>
              </a:rPr>
              <a:t>driven by differences in density &amp; pressure</a:t>
            </a:r>
          </a:p>
          <a:p>
            <a:pPr lvl="1"/>
            <a:r>
              <a:rPr lang="en-US" dirty="0" smtClean="0">
                <a:ea typeface="Times New Roman" charset="0"/>
                <a:cs typeface="Times New Roman" charset="0"/>
              </a:rPr>
              <a:t>along with Coriolis force</a:t>
            </a:r>
          </a:p>
          <a:p>
            <a:pPr lvl="1"/>
            <a:r>
              <a:rPr lang="en-US" dirty="0" smtClean="0">
                <a:ea typeface="Times New Roman" charset="0"/>
                <a:cs typeface="Times New Roman" charset="0"/>
              </a:rPr>
              <a:t>differences in salinity</a:t>
            </a:r>
          </a:p>
          <a:p>
            <a:pPr lvl="1"/>
            <a:r>
              <a:rPr lang="en-US" dirty="0" smtClean="0">
                <a:ea typeface="Times New Roman" charset="0"/>
                <a:cs typeface="Times New Roman" charset="0"/>
              </a:rPr>
              <a:t>configuration of the continents</a:t>
            </a:r>
          </a:p>
          <a:p>
            <a:pPr lvl="1"/>
            <a:r>
              <a:rPr lang="en-US" dirty="0" smtClean="0">
                <a:ea typeface="Times New Roman" charset="0"/>
                <a:cs typeface="Times New Roman" charset="0"/>
              </a:rPr>
              <a:t>ocean floor</a:t>
            </a:r>
          </a:p>
          <a:p>
            <a:pPr eaLnBrk="1" hangingPunct="1">
              <a:buNone/>
            </a:pPr>
            <a:r>
              <a:rPr lang="en-US" dirty="0" smtClean="0">
                <a:ea typeface="Times New Roman" charset="0"/>
                <a:cs typeface="Times New Roman" charset="0"/>
              </a:rPr>
              <a:t> </a:t>
            </a:r>
            <a:r>
              <a:rPr lang="en-US" dirty="0">
                <a:ea typeface="ＭＳ Ｐゴシック" charset="-128"/>
              </a:rPr>
              <a:t> </a:t>
            </a:r>
          </a:p>
        </p:txBody>
      </p:sp>
      <p:sp>
        <p:nvSpPr>
          <p:cNvPr id="8294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solidFill>
                  <a:srgbClr val="16165D"/>
                </a:solidFill>
                <a:ea typeface="Times New Roman" charset="0"/>
                <a:cs typeface="Times New Roman" charset="0"/>
              </a:rPr>
              <a:t>Oceanic Currents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731704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>
                <a:solidFill>
                  <a:srgbClr val="16165D"/>
                </a:solidFill>
              </a:rPr>
              <a:t>Major Ocean Currents</a:t>
            </a:r>
          </a:p>
        </p:txBody>
      </p:sp>
      <p:sp>
        <p:nvSpPr>
          <p:cNvPr id="84995" name="Text Box 3"/>
          <p:cNvSpPr txBox="1">
            <a:spLocks noChangeArrowheads="1"/>
          </p:cNvSpPr>
          <p:nvPr/>
        </p:nvSpPr>
        <p:spPr bwMode="auto">
          <a:xfrm>
            <a:off x="7970838" y="6232525"/>
            <a:ext cx="117157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Figure  4.21</a:t>
            </a:r>
          </a:p>
        </p:txBody>
      </p:sp>
      <p:pic>
        <p:nvPicPr>
          <p:cNvPr id="84996" name="Picture 5" descr="EG6_Figure_04_21-L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645175" y="1026706"/>
            <a:ext cx="10417332" cy="5542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2397491" y="6488668"/>
            <a:ext cx="3724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Gyres,   western intensification     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73629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16165D"/>
                </a:solidFill>
                <a:ea typeface="Times New Roman" charset="0"/>
                <a:cs typeface="Times New Roman" charset="0"/>
              </a:rPr>
              <a:t>Oceanic Currents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49867"/>
            <a:ext cx="8229600" cy="5571066"/>
          </a:xfrm>
        </p:spPr>
        <p:txBody>
          <a:bodyPr>
            <a:normAutofit/>
          </a:bodyPr>
          <a:lstStyle/>
          <a:p>
            <a:r>
              <a:rPr lang="en-US" dirty="0" smtClean="0">
                <a:ea typeface="Times New Roman" charset="0"/>
                <a:cs typeface="Times New Roman" charset="0"/>
              </a:rPr>
              <a:t>Surface Currents</a:t>
            </a:r>
          </a:p>
          <a:p>
            <a:pPr lvl="1"/>
            <a:r>
              <a:rPr lang="en-US" sz="3200" dirty="0" smtClean="0">
                <a:ea typeface="Times New Roman" charset="0"/>
                <a:cs typeface="Times New Roman" charset="0"/>
              </a:rPr>
              <a:t>Driven by the circulation around sub-tropical high-pressure cells in both hemispheres; in the NH </a:t>
            </a:r>
            <a:r>
              <a:rPr lang="en-US" sz="3200" i="1" dirty="0" smtClean="0">
                <a:ea typeface="Times New Roman" charset="0"/>
                <a:cs typeface="Times New Roman" charset="0"/>
              </a:rPr>
              <a:t>called gyres</a:t>
            </a:r>
          </a:p>
          <a:p>
            <a:pPr lvl="1"/>
            <a:r>
              <a:rPr lang="en-US" i="1" dirty="0" smtClean="0">
                <a:ea typeface="Times New Roman" charset="0"/>
                <a:cs typeface="Times New Roman" charset="0"/>
              </a:rPr>
              <a:t>Remember</a:t>
            </a:r>
            <a:r>
              <a:rPr lang="en-US" dirty="0" smtClean="0">
                <a:ea typeface="Times New Roman" charset="0"/>
                <a:cs typeface="Times New Roman" charset="0"/>
              </a:rPr>
              <a:t>: winds and ocean currents move clockwise in the NH and counter-clockwise in the SH </a:t>
            </a:r>
          </a:p>
          <a:p>
            <a:pPr lvl="1"/>
            <a:r>
              <a:rPr lang="en-US" dirty="0" smtClean="0">
                <a:ea typeface="Times New Roman" charset="0"/>
                <a:cs typeface="Times New Roman" charset="0"/>
              </a:rPr>
              <a:t>Western intensification; piling up of water on the western margins of the oceans</a:t>
            </a:r>
          </a:p>
          <a:p>
            <a:pPr lvl="2"/>
            <a:r>
              <a:rPr lang="en-US" dirty="0" smtClean="0">
                <a:ea typeface="Times New Roman" charset="0"/>
                <a:cs typeface="Times New Roman" charset="0"/>
              </a:rPr>
              <a:t>Water spills to the north – Gulf Stream and the </a:t>
            </a:r>
            <a:r>
              <a:rPr lang="en-US" dirty="0" err="1" smtClean="0">
                <a:ea typeface="Times New Roman" charset="0"/>
                <a:cs typeface="Times New Roman" charset="0"/>
              </a:rPr>
              <a:t>Kuroshio</a:t>
            </a:r>
            <a:endParaRPr lang="en-US" dirty="0" smtClean="0">
              <a:ea typeface="Times New Roman" charset="0"/>
              <a:cs typeface="Times New Roman" charset="0"/>
            </a:endParaRPr>
          </a:p>
          <a:p>
            <a:pPr lvl="2">
              <a:buNone/>
            </a:pPr>
            <a:endParaRPr lang="en-US" dirty="0" smtClean="0">
              <a:ea typeface="Times New Roman" charset="0"/>
              <a:cs typeface="Times New Roman" charset="0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4"/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762000"/>
          </a:xfrm>
        </p:spPr>
        <p:txBody>
          <a:bodyPr/>
          <a:lstStyle/>
          <a:p>
            <a:pPr eaLnBrk="1" hangingPunct="1"/>
            <a:r>
              <a:rPr lang="en-US">
                <a:solidFill>
                  <a:srgbClr val="16165D"/>
                </a:solidFill>
              </a:rPr>
              <a:t>Pacific Ocean Currents</a:t>
            </a:r>
          </a:p>
        </p:txBody>
      </p:sp>
      <p:pic>
        <p:nvPicPr>
          <p:cNvPr id="87043" name="Picture 5" descr="EG6_Figure_04_3_1_NR-L"/>
          <p:cNvPicPr>
            <a:picLocks noGrp="1" noChangeAspect="1" noChangeArrowheads="1"/>
          </p:cNvPicPr>
          <p:nvPr>
            <p:ph idx="4294967295"/>
          </p:nvPr>
        </p:nvPicPr>
        <p:blipFill>
          <a:blip r:embed="rId3"/>
          <a:srcRect/>
          <a:stretch>
            <a:fillRect/>
          </a:stretch>
        </p:blipFill>
        <p:spPr>
          <a:xfrm>
            <a:off x="0" y="841375"/>
            <a:ext cx="9144000" cy="5484813"/>
          </a:xfrm>
        </p:spPr>
      </p:pic>
      <p:sp>
        <p:nvSpPr>
          <p:cNvPr id="87044" name="Text Box 7"/>
          <p:cNvSpPr txBox="1">
            <a:spLocks noChangeArrowheads="1"/>
          </p:cNvSpPr>
          <p:nvPr/>
        </p:nvSpPr>
        <p:spPr bwMode="auto">
          <a:xfrm>
            <a:off x="7224713" y="6162675"/>
            <a:ext cx="150495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Figure NR 4.3.1</a:t>
            </a:r>
          </a:p>
        </p:txBody>
      </p:sp>
      <p:sp>
        <p:nvSpPr>
          <p:cNvPr id="87045" name="Rectangle 6"/>
          <p:cNvSpPr>
            <a:spLocks noChangeArrowheads="1"/>
          </p:cNvSpPr>
          <p:nvPr/>
        </p:nvSpPr>
        <p:spPr bwMode="auto">
          <a:xfrm>
            <a:off x="5211763" y="6529388"/>
            <a:ext cx="3544887" cy="252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algn="r" eaLnBrk="0" hangingPunct="0"/>
            <a:r>
              <a:rPr lang="en-US" sz="1400">
                <a:latin typeface="Arial" charset="0"/>
              </a:rPr>
              <a:t>Copyright © 2010 Pearson Education, Inc.</a:t>
            </a:r>
          </a:p>
        </p:txBody>
      </p:sp>
      <p:sp>
        <p:nvSpPr>
          <p:cNvPr id="87046" name="Rectangle 7"/>
          <p:cNvSpPr>
            <a:spLocks noChangeArrowheads="1"/>
          </p:cNvSpPr>
          <p:nvPr/>
        </p:nvSpPr>
        <p:spPr bwMode="auto">
          <a:xfrm>
            <a:off x="228600" y="6529388"/>
            <a:ext cx="4946650" cy="252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eaLnBrk="0" hangingPunct="0"/>
            <a:r>
              <a:rPr lang="en-US" sz="1400">
                <a:latin typeface="Arial" charset="0"/>
              </a:rPr>
              <a:t>Christopherson, </a:t>
            </a:r>
            <a:r>
              <a:rPr lang="en-US" sz="1400" i="1">
                <a:latin typeface="Arial" charset="0"/>
              </a:rPr>
              <a:t>Elemental Geosystems,</a:t>
            </a:r>
            <a:r>
              <a:rPr lang="en-US" sz="1400">
                <a:latin typeface="Arial" charset="0"/>
              </a:rPr>
              <a:t> Sixth Edition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588962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16165D"/>
                </a:solidFill>
                <a:ea typeface="Times New Roman" charset="0"/>
                <a:cs typeface="Times New Roman" charset="0"/>
              </a:rPr>
              <a:t>Oceanic Currents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00667"/>
            <a:ext cx="8229600" cy="5757333"/>
          </a:xfrm>
        </p:spPr>
        <p:txBody>
          <a:bodyPr>
            <a:normAutofit lnSpcReduction="10000"/>
          </a:bodyPr>
          <a:lstStyle/>
          <a:p>
            <a:pPr lvl="1"/>
            <a:r>
              <a:rPr lang="en-US" sz="3200" dirty="0" smtClean="0">
                <a:ea typeface="Times New Roman" charset="0"/>
                <a:cs typeface="Times New Roman" charset="0"/>
              </a:rPr>
              <a:t>Upwelling and downwelling flows</a:t>
            </a:r>
          </a:p>
          <a:p>
            <a:pPr lvl="2"/>
            <a:r>
              <a:rPr lang="en-US" sz="2800" dirty="0" smtClean="0">
                <a:ea typeface="Times New Roman" charset="0"/>
                <a:cs typeface="Times New Roman" charset="0"/>
              </a:rPr>
              <a:t>Upwelling current – cool, nutrient rich	</a:t>
            </a:r>
          </a:p>
          <a:p>
            <a:pPr lvl="3"/>
            <a:r>
              <a:rPr lang="en-US" dirty="0" smtClean="0">
                <a:ea typeface="Times New Roman" charset="0"/>
                <a:cs typeface="Times New Roman" charset="0"/>
              </a:rPr>
              <a:t>Exist off the Pacific coasts of North &amp; South America</a:t>
            </a:r>
          </a:p>
          <a:p>
            <a:pPr lvl="3"/>
            <a:r>
              <a:rPr lang="en-US" dirty="0" smtClean="0">
                <a:ea typeface="Times New Roman" charset="0"/>
                <a:cs typeface="Times New Roman" charset="0"/>
              </a:rPr>
              <a:t>Subtropical and midlatitude west coast of Africa</a:t>
            </a:r>
          </a:p>
          <a:p>
            <a:pPr lvl="2"/>
            <a:r>
              <a:rPr lang="en-US" sz="2800" dirty="0" smtClean="0">
                <a:ea typeface="Times New Roman" charset="0"/>
                <a:cs typeface="Times New Roman" charset="0"/>
              </a:rPr>
              <a:t>Earth’s prime fishing regions</a:t>
            </a:r>
          </a:p>
          <a:p>
            <a:pPr lvl="2"/>
            <a:r>
              <a:rPr lang="en-US" sz="2800" dirty="0" smtClean="0">
                <a:ea typeface="Times New Roman" charset="0"/>
                <a:cs typeface="Times New Roman" charset="0"/>
              </a:rPr>
              <a:t>Downwelling flows – accumulation of water, excess water gravitates downward – deep currents that flow vertically and along the ocean floor carrying heat energy and salinity</a:t>
            </a:r>
            <a:endParaRPr lang="en-US" dirty="0" smtClean="0">
              <a:ea typeface="Times New Roman" charset="0"/>
              <a:cs typeface="Times New Roman" charset="0"/>
            </a:endParaRPr>
          </a:p>
          <a:p>
            <a:r>
              <a:rPr lang="en-US" dirty="0" smtClean="0">
                <a:ea typeface="Times New Roman" charset="0"/>
                <a:cs typeface="Times New Roman" charset="0"/>
              </a:rPr>
              <a:t>Thermohaline circulation ― The deep currents</a:t>
            </a:r>
          </a:p>
          <a:p>
            <a:pPr lvl="1"/>
            <a:r>
              <a:rPr lang="en-US" dirty="0" smtClean="0">
                <a:ea typeface="Times New Roman" charset="0"/>
                <a:cs typeface="Times New Roman" charset="0"/>
              </a:rPr>
              <a:t>Differences in temperature and salinity causes density variations that give rise to the flow of deep currents</a:t>
            </a:r>
            <a:endParaRPr lang="en-US" dirty="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title"/>
          </p:nvPr>
        </p:nvSpPr>
        <p:spPr>
          <a:xfrm>
            <a:off x="1076325" y="279400"/>
            <a:ext cx="7802563" cy="1458913"/>
          </a:xfrm>
        </p:spPr>
        <p:txBody>
          <a:bodyPr/>
          <a:lstStyle/>
          <a:p>
            <a:pPr algn="r" eaLnBrk="1" hangingPunct="1"/>
            <a:r>
              <a:rPr lang="en-US" dirty="0">
                <a:solidFill>
                  <a:srgbClr val="16165D"/>
                </a:solidFill>
              </a:rPr>
              <a:t>Thermohaline</a:t>
            </a:r>
            <a:br>
              <a:rPr lang="en-US" dirty="0">
                <a:solidFill>
                  <a:srgbClr val="16165D"/>
                </a:solidFill>
              </a:rPr>
            </a:br>
            <a:r>
              <a:rPr lang="en-US" dirty="0">
                <a:solidFill>
                  <a:srgbClr val="16165D"/>
                </a:solidFill>
              </a:rPr>
              <a:t>Circulation</a:t>
            </a:r>
          </a:p>
        </p:txBody>
      </p:sp>
      <p:sp>
        <p:nvSpPr>
          <p:cNvPr id="89091" name="Text Box 4"/>
          <p:cNvSpPr txBox="1">
            <a:spLocks noChangeArrowheads="1"/>
          </p:cNvSpPr>
          <p:nvPr/>
        </p:nvSpPr>
        <p:spPr bwMode="auto">
          <a:xfrm>
            <a:off x="8021638" y="6173788"/>
            <a:ext cx="112077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Figure 4.22</a:t>
            </a:r>
          </a:p>
        </p:txBody>
      </p:sp>
      <p:pic>
        <p:nvPicPr>
          <p:cNvPr id="89092" name="Picture 5" descr="EG6_Figure_04_22-L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96863" y="1995488"/>
            <a:ext cx="8548687" cy="3713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9093" name="Rectangle 6"/>
          <p:cNvSpPr>
            <a:spLocks noChangeArrowheads="1"/>
          </p:cNvSpPr>
          <p:nvPr/>
        </p:nvSpPr>
        <p:spPr bwMode="auto">
          <a:xfrm>
            <a:off x="5211763" y="6529388"/>
            <a:ext cx="3544887" cy="252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algn="r" eaLnBrk="0" hangingPunct="0"/>
            <a:r>
              <a:rPr lang="en-US" sz="1400">
                <a:latin typeface="Arial" charset="0"/>
              </a:rPr>
              <a:t>Copyright © 2010 Pearson Education, Inc.</a:t>
            </a:r>
          </a:p>
        </p:txBody>
      </p:sp>
      <p:sp>
        <p:nvSpPr>
          <p:cNvPr id="89094" name="Rectangle 7"/>
          <p:cNvSpPr>
            <a:spLocks noChangeArrowheads="1"/>
          </p:cNvSpPr>
          <p:nvPr/>
        </p:nvSpPr>
        <p:spPr bwMode="auto">
          <a:xfrm>
            <a:off x="228600" y="6529388"/>
            <a:ext cx="4946650" cy="252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eaLnBrk="0" hangingPunct="0"/>
            <a:r>
              <a:rPr lang="en-US" sz="1400">
                <a:latin typeface="Arial" charset="0"/>
              </a:rPr>
              <a:t>Christopherson, </a:t>
            </a:r>
            <a:r>
              <a:rPr lang="en-US" sz="1400" i="1">
                <a:latin typeface="Arial" charset="0"/>
              </a:rPr>
              <a:t>Elemental Geosystems,</a:t>
            </a:r>
            <a:r>
              <a:rPr lang="en-US" sz="1400">
                <a:latin typeface="Arial" charset="0"/>
              </a:rPr>
              <a:t> Sixth Edition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End of Lecture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i="1" dirty="0" smtClean="0"/>
              <a:t>Next Lecture</a:t>
            </a:r>
          </a:p>
          <a:p>
            <a:r>
              <a:rPr lang="en-US" i="1" dirty="0" smtClean="0"/>
              <a:t>Chapter 5</a:t>
            </a:r>
            <a:endParaRPr lang="en-US" i="1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05569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16165D"/>
                </a:solidFill>
                <a:ea typeface="Times New Roman" charset="0"/>
                <a:cs typeface="Times New Roman" charset="0"/>
              </a:rPr>
              <a:t>Wind Essentials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70128"/>
            <a:ext cx="8229600" cy="4525963"/>
          </a:xfrm>
        </p:spPr>
        <p:txBody>
          <a:bodyPr>
            <a:normAutofit fontScale="92500" lnSpcReduction="10000"/>
          </a:bodyPr>
          <a:lstStyle/>
          <a:p>
            <a:r>
              <a:rPr lang="en-US" i="1" dirty="0" smtClean="0"/>
              <a:t>Categorized at 3 levels:</a:t>
            </a:r>
          </a:p>
          <a:p>
            <a:r>
              <a:rPr lang="en-US" sz="3027" dirty="0" smtClean="0"/>
              <a:t>Primary circulation - general</a:t>
            </a:r>
          </a:p>
          <a:p>
            <a:r>
              <a:rPr lang="en-US" sz="3027" dirty="0" smtClean="0"/>
              <a:t>Secondary circulation</a:t>
            </a:r>
          </a:p>
          <a:p>
            <a:pPr lvl="1"/>
            <a:r>
              <a:rPr lang="en-US" sz="2595" dirty="0" smtClean="0"/>
              <a:t>Migratory high-pressure and low-pressure systems</a:t>
            </a:r>
          </a:p>
          <a:p>
            <a:r>
              <a:rPr lang="en-US" sz="3027" dirty="0" smtClean="0"/>
              <a:t>Tertiary circulation</a:t>
            </a:r>
          </a:p>
          <a:p>
            <a:pPr lvl="1"/>
            <a:r>
              <a:rPr lang="en-US" sz="2595" dirty="0" smtClean="0"/>
              <a:t>Local winds and temporal weather patterns</a:t>
            </a:r>
          </a:p>
          <a:p>
            <a:r>
              <a:rPr lang="en-US" sz="3027" dirty="0" smtClean="0"/>
              <a:t>Meridional winds  - principal movement north or south along meridians</a:t>
            </a:r>
          </a:p>
          <a:p>
            <a:r>
              <a:rPr lang="en-US" sz="3027" dirty="0" smtClean="0"/>
              <a:t>Zonal flows – winds moving east or west along parallels</a:t>
            </a:r>
            <a:endParaRPr lang="en-US" sz="3027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931333"/>
            <a:ext cx="8229600" cy="4525963"/>
          </a:xfrm>
        </p:spPr>
        <p:txBody>
          <a:bodyPr>
            <a:noAutofit/>
          </a:bodyPr>
          <a:lstStyle/>
          <a:p>
            <a:pPr eaLnBrk="1" hangingPunct="1"/>
            <a:r>
              <a:rPr lang="en-US" sz="2800" dirty="0">
                <a:ea typeface="Times New Roman" charset="0"/>
                <a:cs typeface="Times New Roman" charset="0"/>
              </a:rPr>
              <a:t>Air Pressure and Its </a:t>
            </a:r>
            <a:r>
              <a:rPr lang="en-US" sz="2800" dirty="0" smtClean="0">
                <a:ea typeface="Times New Roman" charset="0"/>
                <a:cs typeface="Times New Roman" charset="0"/>
              </a:rPr>
              <a:t>Measurement</a:t>
            </a:r>
          </a:p>
          <a:p>
            <a:pPr lvl="1"/>
            <a:r>
              <a:rPr lang="en-US" dirty="0" smtClean="0">
                <a:ea typeface="Times New Roman" charset="0"/>
                <a:cs typeface="Times New Roman" charset="0"/>
              </a:rPr>
              <a:t>Product of the changes in temperature &amp; density of a mass of air </a:t>
            </a:r>
          </a:p>
          <a:p>
            <a:pPr lvl="1"/>
            <a:r>
              <a:rPr lang="en-US" dirty="0" smtClean="0">
                <a:ea typeface="Times New Roman" charset="0"/>
                <a:cs typeface="Times New Roman" charset="0"/>
              </a:rPr>
              <a:t>Mercury barometer</a:t>
            </a:r>
          </a:p>
          <a:p>
            <a:pPr lvl="2"/>
            <a:r>
              <a:rPr lang="en-US" dirty="0" smtClean="0">
                <a:ea typeface="Times New Roman" charset="0"/>
                <a:cs typeface="Times New Roman" charset="0"/>
              </a:rPr>
              <a:t>Normal sea-level pressure: 1013.2 mb  (101.32 kPa) of mercury (force per square meter of surface area)</a:t>
            </a:r>
          </a:p>
          <a:p>
            <a:pPr lvl="1"/>
            <a:r>
              <a:rPr lang="en-US" dirty="0" smtClean="0">
                <a:ea typeface="Times New Roman" charset="0"/>
                <a:cs typeface="Times New Roman" charset="0"/>
              </a:rPr>
              <a:t>Aneroid barometer</a:t>
            </a:r>
          </a:p>
          <a:p>
            <a:pPr lvl="2"/>
            <a:r>
              <a:rPr lang="en-US" dirty="0" smtClean="0">
                <a:ea typeface="Times New Roman" charset="0"/>
                <a:cs typeface="Times New Roman" charset="0"/>
              </a:rPr>
              <a:t>High pressure – 1050 mb</a:t>
            </a:r>
          </a:p>
          <a:p>
            <a:pPr lvl="2"/>
            <a:r>
              <a:rPr lang="en-US" dirty="0" smtClean="0">
                <a:ea typeface="Times New Roman" charset="0"/>
                <a:cs typeface="Times New Roman" charset="0"/>
              </a:rPr>
              <a:t>Low pressure – 980 mb e.g. </a:t>
            </a:r>
            <a:r>
              <a:rPr lang="en-US" i="1" dirty="0" smtClean="0">
                <a:ea typeface="Times New Roman" charset="0"/>
                <a:cs typeface="Times New Roman" charset="0"/>
              </a:rPr>
              <a:t>hurricanes</a:t>
            </a:r>
          </a:p>
          <a:p>
            <a:pPr eaLnBrk="1" hangingPunct="1"/>
            <a:endParaRPr lang="en-US" sz="2800" dirty="0">
              <a:ea typeface="Times New Roman" charset="0"/>
              <a:cs typeface="Times New Roman" charset="0"/>
            </a:endParaRPr>
          </a:p>
        </p:txBody>
      </p:sp>
      <p:sp>
        <p:nvSpPr>
          <p:cNvPr id="35843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"/>
            <a:ext cx="8229600" cy="7112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>
                <a:solidFill>
                  <a:srgbClr val="16165D"/>
                </a:solidFill>
                <a:ea typeface="Times New Roman" charset="0"/>
                <a:cs typeface="Times New Roman" charset="0"/>
              </a:rPr>
              <a:t>Wind Essentials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31333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16165D"/>
                </a:solidFill>
                <a:ea typeface="Times New Roman" charset="0"/>
                <a:cs typeface="Times New Roman" charset="0"/>
              </a:rPr>
              <a:t>Wind Essentials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85333"/>
            <a:ext cx="8229600" cy="5300134"/>
          </a:xfrm>
        </p:spPr>
        <p:txBody>
          <a:bodyPr>
            <a:noAutofit/>
          </a:bodyPr>
          <a:lstStyle/>
          <a:p>
            <a:r>
              <a:rPr lang="en-US" dirty="0" smtClean="0">
                <a:ea typeface="Times New Roman" charset="0"/>
                <a:cs typeface="Times New Roman" charset="0"/>
              </a:rPr>
              <a:t>Wind: Description and Measurement</a:t>
            </a:r>
          </a:p>
          <a:p>
            <a:pPr lvl="1"/>
            <a:r>
              <a:rPr lang="en-US" sz="3200" dirty="0" smtClean="0">
                <a:ea typeface="Times New Roman" charset="0"/>
                <a:cs typeface="Times New Roman" charset="0"/>
              </a:rPr>
              <a:t>Horizontal movement of air  across Earth’s surface</a:t>
            </a:r>
          </a:p>
          <a:p>
            <a:pPr lvl="1"/>
            <a:r>
              <a:rPr lang="en-US" sz="3200" dirty="0" smtClean="0">
                <a:ea typeface="Times New Roman" charset="0"/>
                <a:cs typeface="Times New Roman" charset="0"/>
              </a:rPr>
              <a:t>Differences in air pressure between one location and the next</a:t>
            </a:r>
          </a:p>
          <a:p>
            <a:pPr lvl="1"/>
            <a:r>
              <a:rPr lang="en-US" sz="3200" dirty="0" smtClean="0">
                <a:ea typeface="Times New Roman" charset="0"/>
                <a:cs typeface="Times New Roman" charset="0"/>
              </a:rPr>
              <a:t>Anemometer; measures wind speed</a:t>
            </a:r>
          </a:p>
          <a:p>
            <a:pPr lvl="1"/>
            <a:r>
              <a:rPr lang="en-US" sz="3200" dirty="0" smtClean="0">
                <a:ea typeface="Times New Roman" charset="0"/>
                <a:cs typeface="Times New Roman" charset="0"/>
              </a:rPr>
              <a:t>Winds named for the direction from which winds originate</a:t>
            </a:r>
          </a:p>
          <a:p>
            <a:r>
              <a:rPr lang="en-US" dirty="0" smtClean="0">
                <a:ea typeface="Times New Roman" charset="0"/>
                <a:cs typeface="Times New Roman" charset="0"/>
              </a:rPr>
              <a:t>Global Winds  </a:t>
            </a:r>
            <a:endParaRPr lang="en-US" sz="36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1026"/>
          <p:cNvSpPr>
            <a:spLocks noGrp="1" noChangeArrowheads="1"/>
          </p:cNvSpPr>
          <p:nvPr>
            <p:ph type="title"/>
          </p:nvPr>
        </p:nvSpPr>
        <p:spPr>
          <a:xfrm>
            <a:off x="685800" y="-22225"/>
            <a:ext cx="7772400" cy="762000"/>
          </a:xfrm>
        </p:spPr>
        <p:txBody>
          <a:bodyPr/>
          <a:lstStyle/>
          <a:p>
            <a:pPr eaLnBrk="1" hangingPunct="1"/>
            <a:r>
              <a:rPr lang="en-US">
                <a:solidFill>
                  <a:srgbClr val="16165D"/>
                </a:solidFill>
              </a:rPr>
              <a:t>Barometers</a:t>
            </a:r>
          </a:p>
        </p:txBody>
      </p:sp>
      <p:sp>
        <p:nvSpPr>
          <p:cNvPr id="37891" name="Text Box 1027"/>
          <p:cNvSpPr txBox="1">
            <a:spLocks noChangeArrowheads="1"/>
          </p:cNvSpPr>
          <p:nvPr/>
        </p:nvSpPr>
        <p:spPr bwMode="auto">
          <a:xfrm>
            <a:off x="8072438" y="6243638"/>
            <a:ext cx="106997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Figure  4.2</a:t>
            </a:r>
          </a:p>
        </p:txBody>
      </p:sp>
      <p:pic>
        <p:nvPicPr>
          <p:cNvPr id="37892" name="Picture 5" descr="EG6_Figure_04_02-L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28713" y="606425"/>
            <a:ext cx="6886575" cy="6021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893" name="Rectangle 6"/>
          <p:cNvSpPr>
            <a:spLocks noChangeArrowheads="1"/>
          </p:cNvSpPr>
          <p:nvPr/>
        </p:nvSpPr>
        <p:spPr bwMode="auto">
          <a:xfrm>
            <a:off x="5211763" y="6529388"/>
            <a:ext cx="3544887" cy="252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algn="r" eaLnBrk="0" hangingPunct="0"/>
            <a:r>
              <a:rPr lang="en-US" sz="1400">
                <a:latin typeface="Arial" charset="0"/>
              </a:rPr>
              <a:t>Copyright © 2010 Pearson Education, Inc.</a:t>
            </a:r>
          </a:p>
        </p:txBody>
      </p:sp>
      <p:sp>
        <p:nvSpPr>
          <p:cNvPr id="37894" name="Rectangle 7"/>
          <p:cNvSpPr>
            <a:spLocks noChangeArrowheads="1"/>
          </p:cNvSpPr>
          <p:nvPr/>
        </p:nvSpPr>
        <p:spPr bwMode="auto">
          <a:xfrm>
            <a:off x="228600" y="6529388"/>
            <a:ext cx="4946650" cy="252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eaLnBrk="0" hangingPunct="0"/>
            <a:r>
              <a:rPr lang="en-US" sz="1400">
                <a:latin typeface="Arial" charset="0"/>
              </a:rPr>
              <a:t>Christopherson, </a:t>
            </a:r>
            <a:r>
              <a:rPr lang="en-US" sz="1400" i="1">
                <a:latin typeface="Arial" charset="0"/>
              </a:rPr>
              <a:t>Elemental Geosystems,</a:t>
            </a:r>
            <a:r>
              <a:rPr lang="en-US" sz="1400">
                <a:latin typeface="Arial" charset="0"/>
              </a:rPr>
              <a:t> Sixth Edition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607</TotalTime>
  <Words>1781</Words>
  <Application>Microsoft Macintosh PowerPoint</Application>
  <PresentationFormat>On-screen Show (4:3)</PresentationFormat>
  <Paragraphs>313</Paragraphs>
  <Slides>57</Slides>
  <Notes>26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59" baseType="lpstr">
      <vt:lpstr>Office Theme</vt:lpstr>
      <vt:lpstr>Drawing</vt:lpstr>
      <vt:lpstr>PowerPoint Presentation</vt:lpstr>
      <vt:lpstr>Atmospheric and Oceanic Circulations</vt:lpstr>
      <vt:lpstr>Earth’s Atmospheric Circulation</vt:lpstr>
      <vt:lpstr>PowerPoint Presentation</vt:lpstr>
      <vt:lpstr>PowerPoint Presentation</vt:lpstr>
      <vt:lpstr>Wind Essentials</vt:lpstr>
      <vt:lpstr>Wind Essentials</vt:lpstr>
      <vt:lpstr>Wind Essentials</vt:lpstr>
      <vt:lpstr>Barometers</vt:lpstr>
      <vt:lpstr>Air Pressure Readings</vt:lpstr>
      <vt:lpstr>Wind Vane and  Anemometer</vt:lpstr>
      <vt:lpstr>Global Winds</vt:lpstr>
      <vt:lpstr>PowerPoint Presentation</vt:lpstr>
      <vt:lpstr>Driving Forces within the Atmosphere</vt:lpstr>
      <vt:lpstr>Driving Forces Within the Atmosphere  </vt:lpstr>
      <vt:lpstr>Pressure Gradient</vt:lpstr>
      <vt:lpstr>PowerPoint Presentation</vt:lpstr>
      <vt:lpstr>Driving Forces Within the Atmosphere</vt:lpstr>
      <vt:lpstr>Coriolis Force</vt:lpstr>
      <vt:lpstr>PowerPoint Presentation</vt:lpstr>
      <vt:lpstr>Driving Forces Within the Atmosphere</vt:lpstr>
      <vt:lpstr>PowerPoint Presentation</vt:lpstr>
      <vt:lpstr>Coriolis Force</vt:lpstr>
      <vt:lpstr>Pressure + Coriolis + Friction = Wind        </vt:lpstr>
      <vt:lpstr>Atmospheric Patterns of Motion  </vt:lpstr>
      <vt:lpstr>Global Barometric Pressure</vt:lpstr>
      <vt:lpstr>Global Barometric Pressure</vt:lpstr>
      <vt:lpstr>Primary High-Pressure and Low-Pressure Areas</vt:lpstr>
      <vt:lpstr>Subtropical High-Pressure Cells</vt:lpstr>
      <vt:lpstr>PowerPoint Presentation</vt:lpstr>
      <vt:lpstr>Primary High-Pressure and Low-Pressure Areas</vt:lpstr>
      <vt:lpstr>General Atmospheric Circulation</vt:lpstr>
      <vt:lpstr>PowerPoint Presentation</vt:lpstr>
      <vt:lpstr>Upper Atmospheric Circulation</vt:lpstr>
      <vt:lpstr>500-mb Pressure Map</vt:lpstr>
      <vt:lpstr>Rossby Waves</vt:lpstr>
      <vt:lpstr>Jet Streams</vt:lpstr>
      <vt:lpstr>Multiyear Oscillations in Global Circulation</vt:lpstr>
      <vt:lpstr>North Atlantic Oscillation</vt:lpstr>
      <vt:lpstr>North Atlantic Oscillation</vt:lpstr>
      <vt:lpstr>PowerPoint Presentation</vt:lpstr>
      <vt:lpstr>PowerPoint Presentation</vt:lpstr>
      <vt:lpstr>Multiyear Oscillations in Global Circulation</vt:lpstr>
      <vt:lpstr>Arctic Oscillation – warm phase</vt:lpstr>
      <vt:lpstr>Arctic Oscillation – cool phase</vt:lpstr>
      <vt:lpstr>Local Winds</vt:lpstr>
      <vt:lpstr>Land–Sea               Breezes</vt:lpstr>
      <vt:lpstr>Mountain– Valley Breezes</vt:lpstr>
      <vt:lpstr>The Asian Monsoon</vt:lpstr>
      <vt:lpstr>PowerPoint Presentation</vt:lpstr>
      <vt:lpstr>Oceanic Currents</vt:lpstr>
      <vt:lpstr>Major Ocean Currents</vt:lpstr>
      <vt:lpstr>Oceanic Currents</vt:lpstr>
      <vt:lpstr>Pacific Ocean Currents</vt:lpstr>
      <vt:lpstr>Oceanic Currents</vt:lpstr>
      <vt:lpstr>Thermohaline Circulation</vt:lpstr>
      <vt:lpstr>End of Lecture</vt:lpstr>
    </vt:vector>
  </TitlesOfParts>
  <Company>University of Lethbridge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4 Atmospheric  and  Oceanic Circulations </dc:title>
  <dc:creator>Jennifer Thomas</dc:creator>
  <cp:lastModifiedBy>Evan</cp:lastModifiedBy>
  <cp:revision>36</cp:revision>
  <dcterms:created xsi:type="dcterms:W3CDTF">2012-05-14T16:02:29Z</dcterms:created>
  <dcterms:modified xsi:type="dcterms:W3CDTF">2014-05-21T17:22:56Z</dcterms:modified>
</cp:coreProperties>
</file>